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21" r:id="rId2"/>
    <p:sldMasterId id="2147483799" r:id="rId3"/>
    <p:sldMasterId id="2147483801" r:id="rId4"/>
    <p:sldMasterId id="2147483803" r:id="rId5"/>
    <p:sldMasterId id="2147483805" r:id="rId6"/>
    <p:sldMasterId id="2147483807" r:id="rId7"/>
    <p:sldMasterId id="2147483809" r:id="rId8"/>
  </p:sldMasterIdLst>
  <p:notesMasterIdLst>
    <p:notesMasterId r:id="rId29"/>
  </p:notesMasterIdLst>
  <p:handoutMasterIdLst>
    <p:handoutMasterId r:id="rId30"/>
  </p:handoutMasterIdLst>
  <p:sldIdLst>
    <p:sldId id="443" r:id="rId9"/>
    <p:sldId id="567" r:id="rId10"/>
    <p:sldId id="501" r:id="rId11"/>
    <p:sldId id="503" r:id="rId12"/>
    <p:sldId id="589" r:id="rId13"/>
    <p:sldId id="582" r:id="rId14"/>
    <p:sldId id="583" r:id="rId15"/>
    <p:sldId id="584" r:id="rId16"/>
    <p:sldId id="585" r:id="rId17"/>
    <p:sldId id="586" r:id="rId18"/>
    <p:sldId id="587" r:id="rId19"/>
    <p:sldId id="588" r:id="rId20"/>
    <p:sldId id="504" r:id="rId21"/>
    <p:sldId id="505" r:id="rId22"/>
    <p:sldId id="590" r:id="rId23"/>
    <p:sldId id="579" r:id="rId24"/>
    <p:sldId id="575" r:id="rId25"/>
    <p:sldId id="581" r:id="rId26"/>
    <p:sldId id="576" r:id="rId27"/>
    <p:sldId id="564" r:id="rId28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5" autoAdjust="0"/>
    <p:restoredTop sz="94680" autoAdjust="0"/>
  </p:normalViewPr>
  <p:slideViewPr>
    <p:cSldViewPr>
      <p:cViewPr varScale="1">
        <p:scale>
          <a:sx n="97" d="100"/>
          <a:sy n="97" d="100"/>
        </p:scale>
        <p:origin x="67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8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17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8F2EC5BE-8CBF-429D-95C4-8C7A340AA4B6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15978E44-CBDD-4E28-9064-F2ED186471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F9661FD-12BC-4FF4-BC95-CE4ED4062228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0"/>
            <a:ext cx="5614668" cy="4187349"/>
          </a:xfrm>
          <a:prstGeom prst="rect">
            <a:avLst/>
          </a:prstGeom>
        </p:spPr>
        <p:txBody>
          <a:bodyPr vert="horz" lIns="93279" tIns="46640" rIns="93279" bIns="466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29E31C-7497-4858-AF38-A5AF04BF4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3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3726" indent="-28604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4194" indent="-22883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1871" indent="-22883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9550" indent="-22883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7227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4904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32583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90260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4503B43-EC17-45A0-91ED-1A1EF0A2DA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4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29E31C-7497-4858-AF38-A5AF04BF46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6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29E31C-7497-4858-AF38-A5AF04BF46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29E31C-7497-4858-AF38-A5AF04BF463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4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29E31C-7497-4858-AF38-A5AF04BF46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9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3726" indent="-28604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4194" indent="-22883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1871" indent="-22883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9550" indent="-22883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7227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4904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32583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90260" indent="-228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4503B43-EC17-45A0-91ED-1A1EF0A2DAB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8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dirty="0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dirty="0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dirty="0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dirty="0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295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TFSC 2015</a:t>
            </a: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419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Information Systems – University of Arkansas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752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2B26C0C-CA7B-4B29-8D39-FE204F0740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" name="Picture 23" descr="image0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3813"/>
            <a:ext cx="160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3" descr="image0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6213"/>
            <a:ext cx="160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82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8206A-300E-467C-ADD4-C3730872D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9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5599E-8702-413E-BD05-61AFC1505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9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Tahom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Tahom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Tahom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Tahom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Tahoma"/>
              </a:endParaRPr>
            </a:p>
          </p:txBody>
        </p:sp>
      </p:grpSp>
      <p:pic>
        <p:nvPicPr>
          <p:cNvPr id="14" name="Picture 23" descr="image0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3813"/>
            <a:ext cx="160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20ADE91-4172-46FA-B55C-5B2002D7A711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3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42875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HICSS  2015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3200" y="6243638"/>
            <a:ext cx="3886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09F2-942A-4B3F-83D9-339EFA5AC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0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42875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HICSS  2015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3200" y="6243638"/>
            <a:ext cx="3886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09F2-942A-4B3F-83D9-339EFA5AC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3, 2013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IACIS 2013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37B3-88B0-4394-B73C-A68BC72BC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6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3, 2015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IACIS 2013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A44B-738A-4FCB-9B21-235C0D26D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6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7AD63-6095-4A96-8770-0D297F950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7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3, 2013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IACIS 2013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E6232-6278-4184-926C-911CB3350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8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5A77-2FA4-4481-BE88-45102DCD8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8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EE7A-2032-4D3C-A1A7-AB258F856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0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4, 2012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Systems - University of Arkansas   HICSS 2012 - January 4, 2012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510E-0289-4F93-A4D4-85B99E82A2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dirty="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200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HICSS January 6, 2015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363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Information Systems – </a:t>
            </a:r>
          </a:p>
          <a:p>
            <a:pPr>
              <a:defRPr/>
            </a:pPr>
            <a:r>
              <a:rPr lang="en-US" dirty="0" smtClean="0"/>
              <a:t>University of Arkansas</a:t>
            </a: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1C82F31-DE9A-4482-9B52-D6AE2E68F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23" descr="image0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3813"/>
            <a:ext cx="160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801CF55-FF56-4FD2-94D8-F4E0F033E9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8" name="Picture 23" descr="image0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3813"/>
            <a:ext cx="160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39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81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4446995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8669904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107638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4363510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9076405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F0AB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37" descr="logo_flä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150813"/>
            <a:ext cx="13922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266979"/>
      </p:ext>
    </p:extLst>
  </p:cSld>
  <p:clrMap bg1="lt1" tx1="dk1" bg2="lt2" tx2="dk2" accent1="accent1" accent2="accent2" accent3="accent3" accent4="accent4" accent5="accent5" accent6="accent6" hlink="hlink" folHlink="folHlink"/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eaLnBrk="1" fontAlgn="base" hangingPunct="1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takeyourclass.com/" TargetMode="External"/><Relationship Id="rId7" Type="http://schemas.openxmlformats.org/officeDocument/2006/relationships/hyperlink" Target="http://www.homeworkmarket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solver.com/" TargetMode="External"/><Relationship Id="rId5" Type="http://schemas.openxmlformats.org/officeDocument/2006/relationships/hyperlink" Target="http://www.allfreepapers.com/" TargetMode="External"/><Relationship Id="rId4" Type="http://schemas.openxmlformats.org/officeDocument/2006/relationships/hyperlink" Target="http://www.writemypapers.org/homework-writin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429000"/>
            <a:ext cx="8305800" cy="2133600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333399"/>
                </a:solidFill>
              </a:rPr>
              <a:t>** Academic Integrity **</a:t>
            </a:r>
            <a:r>
              <a:rPr lang="en-US" sz="3600" b="1" dirty="0" smtClean="0">
                <a:solidFill>
                  <a:srgbClr val="333399"/>
                </a:solidFill>
              </a:rPr>
              <a:t/>
            </a:r>
            <a:br>
              <a:rPr lang="en-US" sz="3600" b="1" dirty="0" smtClean="0">
                <a:solidFill>
                  <a:srgbClr val="333399"/>
                </a:solidFill>
              </a:rPr>
            </a:br>
            <a:r>
              <a:rPr lang="en-US" sz="3600" b="1" dirty="0" smtClean="0">
                <a:solidFill>
                  <a:srgbClr val="333399"/>
                </a:solidFill>
              </a:rPr>
              <a:t/>
            </a:r>
            <a:br>
              <a:rPr lang="en-US" sz="3600" b="1" dirty="0" smtClean="0">
                <a:solidFill>
                  <a:srgbClr val="333399"/>
                </a:solidFill>
              </a:rPr>
            </a:br>
            <a:r>
              <a:rPr lang="en-US" sz="3600" b="1" dirty="0" smtClean="0">
                <a:solidFill>
                  <a:srgbClr val="333399"/>
                </a:solidFill>
              </a:rPr>
              <a:t/>
            </a:r>
            <a:br>
              <a:rPr lang="en-US" sz="3600" b="1" dirty="0" smtClean="0">
                <a:solidFill>
                  <a:srgbClr val="333399"/>
                </a:solidFill>
              </a:rPr>
            </a:br>
            <a:r>
              <a:rPr lang="en-US" sz="3600" b="1" dirty="0" smtClean="0">
                <a:solidFill>
                  <a:srgbClr val="333399"/>
                </a:solidFill>
              </a:rPr>
              <a:t>Incidents - Violations</a:t>
            </a:r>
            <a:br>
              <a:rPr lang="en-US" sz="3600" b="1" dirty="0" smtClean="0">
                <a:solidFill>
                  <a:srgbClr val="333399"/>
                </a:solidFill>
              </a:rPr>
            </a:br>
            <a:r>
              <a:rPr lang="en-US" sz="3600" b="1" dirty="0" smtClean="0">
                <a:solidFill>
                  <a:srgbClr val="333399"/>
                </a:solidFill>
              </a:rPr>
              <a:t> &amp;</a:t>
            </a:r>
            <a:br>
              <a:rPr lang="en-US" sz="3600" b="1" dirty="0" smtClean="0">
                <a:solidFill>
                  <a:srgbClr val="333399"/>
                </a:solidFill>
              </a:rPr>
            </a:br>
            <a:r>
              <a:rPr lang="en-US" sz="3600" b="1" dirty="0" smtClean="0">
                <a:solidFill>
                  <a:srgbClr val="333399"/>
                </a:solidFill>
              </a:rPr>
              <a:t>Faculty Perceptions</a:t>
            </a:r>
            <a:br>
              <a:rPr lang="en-US" sz="3600" b="1" dirty="0" smtClean="0">
                <a:solidFill>
                  <a:srgbClr val="333399"/>
                </a:solidFill>
              </a:rPr>
            </a:br>
            <a:endParaRPr lang="en-US" sz="3600" b="1" dirty="0" smtClean="0">
              <a:solidFill>
                <a:srgbClr val="333399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638800"/>
            <a:ext cx="8534400" cy="533400"/>
          </a:xfrm>
        </p:spPr>
        <p:txBody>
          <a:bodyPr/>
          <a:lstStyle/>
          <a:p>
            <a:r>
              <a:rPr lang="en-US" sz="2000" b="1" dirty="0" smtClean="0"/>
              <a:t>Karen Hodges &amp; Timothy </a:t>
            </a:r>
            <a:r>
              <a:rPr lang="en-US" sz="2000" b="1" dirty="0"/>
              <a:t>Paul </a:t>
            </a:r>
            <a:r>
              <a:rPr lang="en-US" sz="2000" b="1" dirty="0" smtClean="0"/>
              <a:t>Cronan</a:t>
            </a:r>
          </a:p>
          <a:p>
            <a:r>
              <a:rPr lang="en-US" sz="2000" b="1" dirty="0" smtClean="0"/>
              <a:t>Fall 2017</a:t>
            </a:r>
            <a:endParaRPr lang="en-US" sz="2000" b="1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239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Appeals of AUAIB Decisions  2014-2017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2222896"/>
            <a:ext cx="7516906" cy="4025504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2014-2015</a:t>
            </a:r>
            <a:r>
              <a:rPr lang="en-US" b="1" dirty="0" smtClean="0"/>
              <a:t>      9 student  appeals</a:t>
            </a:r>
          </a:p>
          <a:p>
            <a:pPr lvl="1"/>
            <a:r>
              <a:rPr lang="en-US" dirty="0" smtClean="0"/>
              <a:t>7 provost/chancellor upheld AUAIB decision</a:t>
            </a:r>
          </a:p>
          <a:p>
            <a:pPr lvl="1"/>
            <a:r>
              <a:rPr lang="en-US" dirty="0" smtClean="0"/>
              <a:t>2 provost/chancellor overturned AUAIB decision</a:t>
            </a:r>
          </a:p>
          <a:p>
            <a:pPr lvl="1"/>
            <a:endParaRPr lang="en-US" dirty="0"/>
          </a:p>
          <a:p>
            <a:r>
              <a:rPr lang="en-US" dirty="0" smtClean="0"/>
              <a:t> </a:t>
            </a:r>
            <a:r>
              <a:rPr lang="en-US" b="1" u="sng" dirty="0" smtClean="0"/>
              <a:t>2015-2016</a:t>
            </a:r>
            <a:r>
              <a:rPr lang="en-US" b="1" dirty="0" smtClean="0"/>
              <a:t>      8 student appeals      2 faculty appeals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provost/chancellor upheld AUAIB decision in 7 student cases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rovost/chancellor upheld AUAIB decision in 1 faculty case 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u="sng" dirty="0" smtClean="0"/>
              <a:t>2016- 2017</a:t>
            </a:r>
            <a:r>
              <a:rPr lang="en-US" b="1" dirty="0" smtClean="0"/>
              <a:t>     7 student appeals      1 faculty appeal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provost/chancellor upheld AUAIB decision in 3 student cases</a:t>
            </a:r>
          </a:p>
          <a:p>
            <a:pPr lvl="1"/>
            <a:r>
              <a:rPr lang="en-US" dirty="0" smtClean="0"/>
              <a:t>provost/chancellor overturned AUAIB decision in faculty case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2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00200"/>
            <a:ext cx="808413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6095"/>
            <a:ext cx="7700682" cy="457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4313"/>
            <a:ext cx="7848600" cy="1462087"/>
          </a:xfrm>
        </p:spPr>
        <p:txBody>
          <a:bodyPr/>
          <a:lstStyle/>
          <a:p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35" y="2057399"/>
            <a:ext cx="8269288" cy="4267201"/>
          </a:xfrm>
        </p:spPr>
        <p:txBody>
          <a:bodyPr/>
          <a:lstStyle/>
          <a:p>
            <a:pPr marL="0" indent="0" algn="ctr"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success in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 career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more important than ethics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(Lawson 2004)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collected from http://p4cdn4static.sharpschool.com/UserFiles/Servers/Server_2296256/Image/AICMaci0001.jpg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endParaRPr lang="en-US" sz="2400" u="sng" dirty="0"/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703119" y="6324600"/>
            <a:ext cx="82408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			Information Systems – University of Arkansas		           </a:t>
            </a:r>
            <a:fld id="{0F5A4055-3ABB-4A88-87D7-44AD9EA84687}" type="slidenum">
              <a:rPr lang="en-US" smtClean="0">
                <a:solidFill>
                  <a:srgbClr val="1C1C1C"/>
                </a:solidFill>
              </a:rPr>
              <a:t>13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2057398"/>
            <a:ext cx="3819833" cy="28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  </a:t>
            </a:r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Tempt Students</a:t>
            </a:r>
            <a:endParaRPr lang="en-US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35" y="1752601"/>
            <a:ext cx="8269288" cy="4419600"/>
          </a:xfrm>
        </p:spPr>
        <p:txBody>
          <a:bodyPr/>
          <a:lstStyle/>
          <a:p>
            <a:pPr marL="0" indent="0">
              <a:buNone/>
            </a:pPr>
            <a:endParaRPr lang="en-US" sz="2400" u="sng" dirty="0"/>
          </a:p>
          <a:p>
            <a:r>
              <a:rPr lang="en-US" sz="2400" dirty="0">
                <a:solidFill>
                  <a:srgbClr val="0070C0"/>
                </a:solidFill>
                <a:hlinkClick r:id="rId3"/>
              </a:rPr>
              <a:t>http://www.wetakeyourclass.com/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>
                <a:solidFill>
                  <a:srgbClr val="0070C0"/>
                </a:solidFill>
                <a:hlinkClick r:id="rId4"/>
              </a:rPr>
              <a:t>http://www.writemypapers.org/homework-writing/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>
                <a:solidFill>
                  <a:srgbClr val="0070C0"/>
                </a:solidFill>
                <a:hlinkClick r:id="rId5"/>
              </a:rPr>
              <a:t>http://www.allfreepapers.com/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>
                <a:solidFill>
                  <a:srgbClr val="0070C0"/>
                </a:solidFill>
                <a:hlinkClick r:id="rId6"/>
              </a:rPr>
              <a:t>http://schoolsolver.com/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>
                <a:solidFill>
                  <a:srgbClr val="0070C0"/>
                </a:solidFill>
                <a:hlinkClick r:id="rId7"/>
              </a:rPr>
              <a:t>http://www.homeworkmarket.com/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703119" y="6324600"/>
            <a:ext cx="82408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  			Information Systems – University of Arkansas		           </a:t>
            </a:r>
            <a:fld id="{0F5A4055-3ABB-4A88-87D7-44AD9EA84687}" type="slidenum">
              <a:rPr lang="en-US" smtClean="0">
                <a:solidFill>
                  <a:srgbClr val="1C1C1C"/>
                </a:solidFill>
              </a:rPr>
              <a:t>14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8305800" cy="2133600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Some Faculty Perceptions</a:t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19600"/>
            <a:ext cx="8534400" cy="533400"/>
          </a:xfrm>
        </p:spPr>
        <p:txBody>
          <a:bodyPr/>
          <a:lstStyle/>
          <a:p>
            <a:r>
              <a:rPr lang="en-US" sz="2000" b="1" dirty="0"/>
              <a:t>Timothy Paul </a:t>
            </a:r>
            <a:r>
              <a:rPr lang="en-US" sz="2000" b="1" dirty="0" err="1" smtClean="0"/>
              <a:t>Cronan</a:t>
            </a:r>
            <a:endParaRPr lang="en-US" sz="2000" b="1" dirty="0"/>
          </a:p>
          <a:p>
            <a:pPr eaLnBrk="1" hangingPunct="1"/>
            <a:endParaRPr lang="en-US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61722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Information Systems – University of Arkansas</a:t>
            </a:r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Perceptions:</a:t>
            </a:r>
            <a:r>
              <a:rPr lang="en-US" sz="3200" b="1" dirty="0" smtClean="0"/>
              <a:t> </a:t>
            </a:r>
            <a:r>
              <a:rPr lang="en-US" sz="3200" b="1" dirty="0"/>
              <a:t>UA </a:t>
            </a:r>
            <a:r>
              <a:rPr lang="en-US" sz="3200" b="1" dirty="0" smtClean="0"/>
              <a:t>Fall 2017</a:t>
            </a:r>
            <a:br>
              <a:rPr lang="en-US" sz="3200" b="1" dirty="0" smtClean="0"/>
            </a:br>
            <a:r>
              <a:rPr lang="en-US" sz="3200" b="1" dirty="0" smtClean="0"/>
              <a:t>n = 326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18473"/>
              </p:ext>
            </p:extLst>
          </p:nvPr>
        </p:nvGraphicFramePr>
        <p:xfrm>
          <a:off x="838200" y="2185308"/>
          <a:ext cx="3733800" cy="302677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Bumpers College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12.6%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Education College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16.6%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Engineering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11.0%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Faye Jones School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1.2%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Fulbright College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40.8%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Walton College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12.3%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676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42593"/>
              </p:ext>
            </p:extLst>
          </p:nvPr>
        </p:nvGraphicFramePr>
        <p:xfrm>
          <a:off x="4724400" y="3429000"/>
          <a:ext cx="3733800" cy="216262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Teaching Assistant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0.9 %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Instructor/Clinical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31.3%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Assistant Professor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20.6%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Associate Professor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19.3%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Full Professor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27.9%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08479"/>
              </p:ext>
            </p:extLst>
          </p:nvPr>
        </p:nvGraphicFramePr>
        <p:xfrm>
          <a:off x="4724400" y="2181588"/>
          <a:ext cx="3733800" cy="8664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46.8 %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53.2%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8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Perceptions:</a:t>
            </a:r>
            <a:r>
              <a:rPr lang="en-US" sz="3200" b="1" dirty="0" smtClean="0"/>
              <a:t> </a:t>
            </a:r>
            <a:r>
              <a:rPr lang="en-US" sz="3200" b="1" dirty="0"/>
              <a:t>UA </a:t>
            </a:r>
            <a:r>
              <a:rPr lang="en-US" sz="3200" b="1" dirty="0" smtClean="0"/>
              <a:t>2017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099050" y="5815274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dirty="0" smtClean="0"/>
              <a:t>* All changes were Statistically Significant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909"/>
              </p:ext>
            </p:extLst>
          </p:nvPr>
        </p:nvGraphicFramePr>
        <p:xfrm>
          <a:off x="838200" y="1752600"/>
          <a:ext cx="7924801" cy="4876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5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In the past five (5) years, have you had occasion to use UA’s Academic Integrity procedures for a violation that occurred in one (or more) of your class(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es</a:t>
                      </a:r>
                      <a:r>
                        <a:rPr lang="en-US" sz="1800" u="none" strike="noStrike" dirty="0" smtClean="0">
                          <a:effectLst/>
                        </a:rPr>
                        <a:t>)?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42.9% (140)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57.1% (186)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1-Excellent; 2-Good; 3-Neither Good nor Bad; 4-Slightly Bad; 5-Bad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Excell</a:t>
                      </a:r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/ Good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Bad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you used UA’s Academic Integrity procedure,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139)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please rate your experience with the process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-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63.3%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(88)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20.9% (29)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15.8% (22)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9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1-Extremely Likely; 2-Likely; 3-Neither Likely nor Unlikely; 4-Unlikely; 5-Extremely Unlikely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Likely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---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Unlikely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Hopefully, Academic Integrity violations do not (will not) occur in one of your classes in the future; however, if a violation should occur, please rate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how likely that you would report the violation and utilize UA’s Academic Integrity process?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82.6%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--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87.1%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(121)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9.9%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(9)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7.5%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(9)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676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Perceptions:</a:t>
            </a:r>
            <a:r>
              <a:rPr lang="en-US" sz="3200" b="1" dirty="0" smtClean="0"/>
              <a:t> </a:t>
            </a:r>
            <a:r>
              <a:rPr lang="en-US" sz="3200" b="1" dirty="0"/>
              <a:t>UA </a:t>
            </a:r>
            <a:r>
              <a:rPr lang="en-US" sz="3200" b="1" dirty="0" smtClean="0"/>
              <a:t>2017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dirty="0"/>
              <a:t>1-Definitely Familiar; 2-Familiar; 3-Somewhat Familiar; 4-Neutral; 5-Somewhat Not Familiar; 6-Not Familiar; 7 - Completely Unaware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099050" y="5815274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dirty="0" smtClean="0"/>
              <a:t>* All changes were Statistically Significant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30906"/>
              </p:ext>
            </p:extLst>
          </p:nvPr>
        </p:nvGraphicFramePr>
        <p:xfrm>
          <a:off x="838200" y="1828800"/>
          <a:ext cx="7924801" cy="44424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5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Familiar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---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 Familiar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Students’ familiarity with the </a:t>
                      </a:r>
                      <a:r>
                        <a:rPr lang="en-US" sz="1800" b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university’s policy regarding plagiarism</a:t>
                      </a:r>
                      <a:r>
                        <a:rPr lang="en-US" sz="1800" u="none" strike="noStrike" dirty="0" smtClean="0">
                          <a:effectLst/>
                        </a:rPr>
                        <a:t>?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63.3%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7.5%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29.2%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Students’ familiarity with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how to properly cite works used within a paper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48.8%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9.0%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42.2%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Students’ familiarity with the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university’s policy regarding cheating on exams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78.1%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13.1%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Students’ familiarity with the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university’s policy regarding sharing homework assignments (when asked not to)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52.0</a:t>
                      </a:r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13.2%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34.8%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Students’ familiarity with the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university’s policy regarding collaborating on assignments with other students (when asked not to)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51.3%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35.8%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Faculty’s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familiarity with the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university’s Academic Integrity policy and procedures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75.2%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10.5%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14.2%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676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Perceptions:</a:t>
            </a:r>
            <a:r>
              <a:rPr lang="en-US" sz="3200" b="1" dirty="0" smtClean="0"/>
              <a:t> </a:t>
            </a:r>
            <a:r>
              <a:rPr lang="en-US" sz="3200" b="1" dirty="0"/>
              <a:t>UA </a:t>
            </a:r>
            <a:r>
              <a:rPr lang="en-US" sz="3200" b="1" dirty="0" smtClean="0"/>
              <a:t>2017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dirty="0"/>
              <a:t>1-Stongly Agree; 2-Agree; 3-Somewhat Agree; 4-Neither Agree nor Disagree; 5-Somewhjat Disagree; 6-Disagree; 7-Strongly Disagree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4731"/>
              </p:ext>
            </p:extLst>
          </p:nvPr>
        </p:nvGraphicFramePr>
        <p:xfrm>
          <a:off x="838200" y="2209800"/>
          <a:ext cx="7924801" cy="37642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5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---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Disagree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An academic integrity policy and process should largely be </a:t>
                      </a:r>
                      <a:r>
                        <a:rPr lang="en-US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educational as opposed to punitive</a:t>
                      </a:r>
                      <a:r>
                        <a:rPr lang="en-US" sz="1800" u="none" strike="noStrike" dirty="0" smtClean="0">
                          <a:effectLst/>
                        </a:rPr>
                        <a:t>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52.9%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36.3%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It is a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faculty member’s responsibility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 educate students who violate the policy and plagiarize,  because they do not know how to cite sources properly.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67.9%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9.3</a:t>
                      </a:r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22.7%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Academic Integrity is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primarily the responsibility of the student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72.9%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Academic Integrity is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primarily the responsibility of the instructor/faculty member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39.8%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15.4%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44.8%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Academic Integrity is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primarily the responsibility of the university administration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43.1%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20.9%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36.0%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676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b="1" dirty="0" smtClean="0">
                <a:solidFill>
                  <a:srgbClr val="333399"/>
                </a:solidFill>
              </a:rPr>
              <a:t>Academic Dishonesty</a:t>
            </a:r>
            <a:endParaRPr lang="en-US" b="1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35" y="2209800"/>
            <a:ext cx="8269288" cy="4500562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 smtClean="0"/>
              <a:t>Academic </a:t>
            </a:r>
            <a:r>
              <a:rPr lang="en-US" sz="3400" dirty="0"/>
              <a:t>dishonesty includes, but is not limited to, any act by which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student gains or attempts to gain an academic advantage</a:t>
            </a:r>
            <a:r>
              <a:rPr lang="en-US" sz="3400" dirty="0"/>
              <a:t> for him/herself or another by misrepresenting his/her or another’s work or by interfering with the independent completion, submission, or evaluation of academic work.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43400" y="6248400"/>
            <a:ext cx="4419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Information Systems – University of Arkansas</a:t>
            </a:r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848600" cy="25146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Rectangle 14"/>
          <p:cNvSpPr txBox="1">
            <a:spLocks noChangeArrowheads="1"/>
          </p:cNvSpPr>
          <p:nvPr/>
        </p:nvSpPr>
        <p:spPr bwMode="auto">
          <a:xfrm>
            <a:off x="533401" y="6324600"/>
            <a:ext cx="841057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  			Information Systems – University of Arkansas		          </a:t>
            </a:r>
            <a:fld id="{BC8A4A36-63DE-48F5-A498-6A2E52265D17}" type="slidenum">
              <a:rPr lang="en-US" smtClean="0">
                <a:solidFill>
                  <a:srgbClr val="1C1C1C"/>
                </a:solidFill>
              </a:rPr>
              <a:t>20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  </a:t>
            </a:r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</a:t>
            </a:r>
            <a:r>
              <a:rPr lang="en-US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Aways</a:t>
            </a:r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en-US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35" y="1752601"/>
            <a:ext cx="8269288" cy="4419600"/>
          </a:xfrm>
        </p:spPr>
        <p:txBody>
          <a:bodyPr/>
          <a:lstStyle/>
          <a:p>
            <a:pPr marL="0" indent="0">
              <a:buNone/>
            </a:pPr>
            <a:endParaRPr lang="en-US" sz="2400" u="sng" dirty="0"/>
          </a:p>
          <a:p>
            <a:pPr lvl="0"/>
            <a:r>
              <a:rPr lang="en-US" sz="2800" b="1" dirty="0"/>
              <a:t>We continue to have an AI problem</a:t>
            </a:r>
            <a:r>
              <a:rPr lang="en-US" sz="2800" dirty="0"/>
              <a:t> </a:t>
            </a:r>
            <a:r>
              <a:rPr lang="en-US" sz="2800" dirty="0" smtClean="0"/>
              <a:t>– </a:t>
            </a:r>
            <a:r>
              <a:rPr lang="en-US" sz="2800" b="1" dirty="0" smtClean="0"/>
              <a:t>But…</a:t>
            </a:r>
            <a:endParaRPr lang="en-US" sz="2800" b="1" dirty="0"/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Faculty insights</a:t>
            </a:r>
            <a:endParaRPr lang="en-US" sz="2800" dirty="0"/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AI </a:t>
            </a:r>
            <a:r>
              <a:rPr lang="en-US" sz="2800" b="1" dirty="0"/>
              <a:t>Culture on Campus</a:t>
            </a:r>
            <a:r>
              <a:rPr lang="en-US" sz="2800" dirty="0"/>
              <a:t> – </a:t>
            </a:r>
            <a:r>
              <a:rPr lang="en-US" sz="2800" i="1" dirty="0"/>
              <a:t>w</a:t>
            </a:r>
            <a:r>
              <a:rPr lang="en-US" sz="2800" i="1" dirty="0" smtClean="0"/>
              <a:t>e can </a:t>
            </a:r>
            <a:r>
              <a:rPr lang="en-US" sz="2800" i="1" dirty="0"/>
              <a:t>we effect </a:t>
            </a:r>
            <a:r>
              <a:rPr lang="en-US" sz="2800" i="1" dirty="0" smtClean="0"/>
              <a:t>change – awareness, attitudes &amp; perceptions</a:t>
            </a:r>
            <a:endParaRPr lang="en-US" sz="2800" i="1" dirty="0"/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703119" y="6324600"/>
            <a:ext cx="82408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			Information Systems – University of Arkansas		           </a:t>
            </a:r>
            <a:fld id="{0F5A4055-3ABB-4A88-87D7-44AD9EA84687}" type="slidenum">
              <a:rPr lang="en-US" smtClean="0">
                <a:solidFill>
                  <a:srgbClr val="1C1C1C"/>
                </a:solidFill>
              </a:rPr>
              <a:t>3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120" y="-76200"/>
            <a:ext cx="8440880" cy="1462087"/>
          </a:xfrm>
        </p:spPr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  </a:t>
            </a:r>
            <a:r>
              <a:rPr lang="en-US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“Houston, we have a problem!”</a:t>
            </a:r>
            <a:endParaRPr lang="en-US" sz="36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35" y="2057399"/>
            <a:ext cx="8269288" cy="41148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Surveys continue to indicate that 60% - 65% of our students cheat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(Lang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reports 65% - 82%)</a:t>
            </a:r>
            <a:endParaRPr lang="en-US" sz="3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r>
              <a:rPr lang="en-US" sz="1800" baseline="30000" dirty="0"/>
              <a:t>*</a:t>
            </a:r>
            <a:r>
              <a:rPr lang="en-US" sz="1800" dirty="0"/>
              <a:t>Lang, James M. (2013). </a:t>
            </a:r>
            <a:r>
              <a:rPr lang="en-US" sz="1800" i="1" dirty="0"/>
              <a:t>Cheating Lessons: Learning from Academic Dishonesty</a:t>
            </a:r>
            <a:r>
              <a:rPr lang="en-US" sz="1800" dirty="0"/>
              <a:t>, (Harvard University Press, Cambridge, Massachusetts)</a:t>
            </a:r>
          </a:p>
          <a:p>
            <a:pPr marL="0" indent="0">
              <a:buNone/>
            </a:pPr>
            <a:endParaRPr lang="en-US" sz="2400" u="sng" dirty="0"/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703119" y="6324600"/>
            <a:ext cx="82408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1C1C1C"/>
                </a:solidFill>
              </a:rPr>
              <a:t> 			Information Systems – University of Arkansas		           </a:t>
            </a:r>
            <a:fld id="{0F5A4055-3ABB-4A88-87D7-44AD9EA84687}" type="slidenum">
              <a:rPr lang="en-US" smtClean="0">
                <a:solidFill>
                  <a:srgbClr val="1C1C1C"/>
                </a:solidFill>
              </a:rPr>
              <a:t>4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804150" cy="1462087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has happened at UA…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8185150" cy="4114800"/>
          </a:xfrm>
        </p:spPr>
        <p:txBody>
          <a:bodyPr/>
          <a:lstStyle/>
          <a:p>
            <a:r>
              <a:rPr lang="en-US" dirty="0" smtClean="0"/>
              <a:t>More violations are reported (up significantly)</a:t>
            </a:r>
          </a:p>
          <a:p>
            <a:r>
              <a:rPr lang="en-US" dirty="0" smtClean="0"/>
              <a:t>Academic Integrity Monitors (AIMs)</a:t>
            </a:r>
          </a:p>
          <a:p>
            <a:r>
              <a:rPr lang="en-US" dirty="0" smtClean="0"/>
              <a:t>Faculty buy-in – (easy reports)</a:t>
            </a:r>
          </a:p>
          <a:p>
            <a:r>
              <a:rPr lang="en-US" dirty="0" smtClean="0"/>
              <a:t>Student </a:t>
            </a:r>
            <a:r>
              <a:rPr lang="en-US" dirty="0"/>
              <a:t>buy-in – (</a:t>
            </a:r>
            <a:r>
              <a:rPr lang="en-US" dirty="0" smtClean="0"/>
              <a:t>turn-ins)</a:t>
            </a:r>
          </a:p>
          <a:p>
            <a:r>
              <a:rPr lang="en-US" dirty="0" smtClean="0"/>
              <a:t>Taken seriously on campus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Systems—University of Arkansas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09F2-942A-4B3F-83D9-339EFA5AC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6764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17161"/>
            <a:ext cx="7808116" cy="381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06" y="1129554"/>
            <a:ext cx="5728448" cy="436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41" y="1089212"/>
            <a:ext cx="6868085" cy="471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47" y="1389529"/>
            <a:ext cx="7644653" cy="447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SAP_corporate2009_guest_1.0">
  <a:themeElements>
    <a:clrScheme name="SAP_corporate2008_guest_1.1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_corporate2008_guest_1.1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_corporate2008_guest_1.1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2817</TotalTime>
  <Words>865</Words>
  <Application>Microsoft Office PowerPoint</Application>
  <PresentationFormat>On-screen Show (4:3)</PresentationFormat>
  <Paragraphs>211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 Unicode MS</vt:lpstr>
      <vt:lpstr>Arial</vt:lpstr>
      <vt:lpstr>Arial Black</vt:lpstr>
      <vt:lpstr>Calibri</vt:lpstr>
      <vt:lpstr>Tahoma</vt:lpstr>
      <vt:lpstr>Wingdings</vt:lpstr>
      <vt:lpstr>Blends</vt:lpstr>
      <vt:lpstr>1_Blends</vt:lpstr>
      <vt:lpstr>SAP_corporate2009_guest_1.0</vt:lpstr>
      <vt:lpstr>1_SAP_corporate2009_guest_1.0</vt:lpstr>
      <vt:lpstr>2_SAP_corporate2009_guest_1.0</vt:lpstr>
      <vt:lpstr>3_SAP_corporate2009_guest_1.0</vt:lpstr>
      <vt:lpstr>4_SAP_corporate2009_guest_1.0</vt:lpstr>
      <vt:lpstr>5_SAP_corporate2009_guest_1.0</vt:lpstr>
      <vt:lpstr>        ** Academic Integrity **   Incidents - Violations  &amp; Faculty Perceptions </vt:lpstr>
      <vt:lpstr> Academic Dishonesty</vt:lpstr>
      <vt:lpstr>  Take Aways …</vt:lpstr>
      <vt:lpstr>  “Houston, we have a problem!”</vt:lpstr>
      <vt:lpstr>What has happened at UA…</vt:lpstr>
      <vt:lpstr>PowerPoint Presentation</vt:lpstr>
      <vt:lpstr>PowerPoint Presentation</vt:lpstr>
      <vt:lpstr>PowerPoint Presentation</vt:lpstr>
      <vt:lpstr>PowerPoint Presentation</vt:lpstr>
      <vt:lpstr>Appeals of AUAIB Decisions  2014-2017</vt:lpstr>
      <vt:lpstr>PowerPoint Presentation</vt:lpstr>
      <vt:lpstr>PowerPoint Presentation</vt:lpstr>
      <vt:lpstr>Motivation</vt:lpstr>
      <vt:lpstr>  Services Tempt Students</vt:lpstr>
      <vt:lpstr>        Some Faculty Perceptions </vt:lpstr>
      <vt:lpstr>Faculty Perceptions: UA Fall 2017 n = 326</vt:lpstr>
      <vt:lpstr>Faculty Perceptions: UA 2017 </vt:lpstr>
      <vt:lpstr>Faculty Perceptions: UA 2017 1-Definitely Familiar; 2-Familiar; 3-Somewhat Familiar; 4-Neutral; 5-Somewhat Not Familiar; 6-Not Familiar; 7 - Completely Unaware</vt:lpstr>
      <vt:lpstr>Faculty Perceptions: UA 2017 1-Stongly Agree; 2-Agree; 3-Somewhat Agree; 4-Neither Agree nor Disagree; 5-Somewhjat Disagree; 6-Disagree; 7-Strongly Disagree</vt:lpstr>
      <vt:lpstr>Thank you!</vt:lpstr>
    </vt:vector>
  </TitlesOfParts>
  <Company>Walton College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PCronan@walton.uark.edu</dc:creator>
  <cp:lastModifiedBy>Karen Hodges</cp:lastModifiedBy>
  <cp:revision>301</cp:revision>
  <dcterms:created xsi:type="dcterms:W3CDTF">2004-09-19T20:38:57Z</dcterms:created>
  <dcterms:modified xsi:type="dcterms:W3CDTF">2017-12-04T22:42:47Z</dcterms:modified>
</cp:coreProperties>
</file>