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8" r:id="rId5"/>
    <p:sldId id="272" r:id="rId6"/>
    <p:sldId id="258" r:id="rId7"/>
    <p:sldId id="273" r:id="rId8"/>
    <p:sldId id="260" r:id="rId9"/>
    <p:sldId id="259" r:id="rId10"/>
    <p:sldId id="264" r:id="rId11"/>
    <p:sldId id="262" r:id="rId12"/>
    <p:sldId id="265" r:id="rId13"/>
    <p:sldId id="270" r:id="rId14"/>
    <p:sldId id="267" r:id="rId15"/>
    <p:sldId id="269" r:id="rId16"/>
    <p:sldId id="261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3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Faculty Remembrance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409386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Doug James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University Professor</a:t>
            </a:r>
          </a:p>
          <a:p>
            <a:r>
              <a:rPr lang="en-US" sz="2400" dirty="0"/>
              <a:t>Biological </a:t>
            </a:r>
            <a:r>
              <a:rPr lang="en-US" sz="2400" dirty="0" smtClean="0"/>
              <a:t>Sciences</a:t>
            </a:r>
          </a:p>
          <a:p>
            <a:pPr lvl="1"/>
            <a:r>
              <a:rPr lang="en-US" sz="2000" dirty="0" smtClean="0"/>
              <a:t>Joined the faculty in 1953 and again in 1957 after serving in the military; 63 years with the University</a:t>
            </a:r>
          </a:p>
          <a:p>
            <a:pPr lvl="1"/>
            <a:r>
              <a:rPr lang="en-US" sz="2000" dirty="0" smtClean="0"/>
              <a:t>Outstanding </a:t>
            </a:r>
            <a:r>
              <a:rPr lang="en-US" sz="2000" dirty="0"/>
              <a:t>contributions in research and higher education have been recognized with funding from 17 agencies (international, federal, state, and regional), the production of over 110 peer-reviewed publications and books, and the successful training of 83 graduate students (53 Master’s, 30 PhD), and professional accolades too numerous to </a:t>
            </a:r>
            <a:r>
              <a:rPr lang="en-US" sz="2000" dirty="0" smtClean="0"/>
              <a:t>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312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Lyna</a:t>
            </a:r>
            <a:r>
              <a:rPr lang="en-US" dirty="0"/>
              <a:t> Lee Montgomery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0982"/>
            <a:ext cx="8915400" cy="429024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Professor</a:t>
            </a:r>
          </a:p>
          <a:p>
            <a:r>
              <a:rPr lang="en-US" sz="2400" dirty="0" smtClean="0"/>
              <a:t>English</a:t>
            </a:r>
          </a:p>
          <a:p>
            <a:pPr lvl="1"/>
            <a:r>
              <a:rPr lang="en-US" sz="2000" dirty="0"/>
              <a:t>Retired in 2013 after nearly 47 years of service to the </a:t>
            </a:r>
            <a:r>
              <a:rPr lang="en-US" sz="2000" dirty="0" smtClean="0"/>
              <a:t>University</a:t>
            </a:r>
            <a:endParaRPr lang="en-US" sz="2000" dirty="0"/>
          </a:p>
          <a:p>
            <a:pPr lvl="1"/>
            <a:r>
              <a:rPr lang="en-US" sz="2000" dirty="0"/>
              <a:t>Vice Chair of the Department of </a:t>
            </a:r>
            <a:r>
              <a:rPr lang="en-US" sz="2000" dirty="0" smtClean="0"/>
              <a:t>English starting in 1995</a:t>
            </a:r>
            <a:endParaRPr lang="en-US" sz="2000" dirty="0"/>
          </a:p>
          <a:p>
            <a:pPr lvl="1"/>
            <a:r>
              <a:rPr lang="en-US" sz="2000" dirty="0"/>
              <a:t>Chi Omega Outstanding Teacher Award, 2002</a:t>
            </a:r>
          </a:p>
          <a:p>
            <a:pPr lvl="1"/>
            <a:r>
              <a:rPr lang="en-US" sz="2000" dirty="0"/>
              <a:t>Fulbright College Outstanding Teacher Award, 1998</a:t>
            </a:r>
          </a:p>
          <a:p>
            <a:pPr lvl="1"/>
            <a:r>
              <a:rPr lang="en-US" sz="2000" dirty="0"/>
              <a:t>Fulbright College Outstanding Advisor Award, 1993</a:t>
            </a:r>
          </a:p>
          <a:p>
            <a:pPr lvl="1"/>
            <a:r>
              <a:rPr lang="en-US" sz="2000" dirty="0"/>
              <a:t>Burlington Northern Foundation Award for Outstanding Faculty-Scholar Teaching, 1985</a:t>
            </a:r>
          </a:p>
          <a:p>
            <a:pPr lvl="1"/>
            <a:r>
              <a:rPr lang="en-US" sz="2000" dirty="0"/>
              <a:t>Cardinal Key Award for Excellence in Teaching, 1981</a:t>
            </a:r>
          </a:p>
          <a:p>
            <a:pPr lvl="1"/>
            <a:r>
              <a:rPr lang="en-US" sz="2000" dirty="0"/>
              <a:t>National Defense Education Act Fellow, 1981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3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James L. Meek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Associate Professor </a:t>
            </a:r>
          </a:p>
          <a:p>
            <a:r>
              <a:rPr lang="en-US" sz="2400" dirty="0"/>
              <a:t>Mathematical </a:t>
            </a:r>
            <a:r>
              <a:rPr lang="en-US" sz="2400" dirty="0" smtClean="0"/>
              <a:t>Sciences</a:t>
            </a:r>
          </a:p>
          <a:p>
            <a:pPr lvl="1"/>
            <a:r>
              <a:rPr lang="en-US" sz="2000" dirty="0" smtClean="0"/>
              <a:t>Joined the University faculty in 1967 and served for 49 years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erved </a:t>
            </a:r>
            <a:r>
              <a:rPr lang="en-US" sz="2000" dirty="0"/>
              <a:t>as Director of the Calculus program, coordinating the instruction of Calculus courses, and as Undergraduate Advisor in the department for many years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8304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Naoki Kimura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Professor </a:t>
            </a:r>
          </a:p>
          <a:p>
            <a:r>
              <a:rPr lang="en-US" sz="2400" dirty="0"/>
              <a:t>Mathematical </a:t>
            </a:r>
            <a:r>
              <a:rPr lang="en-US" sz="2400" dirty="0" smtClean="0"/>
              <a:t>Sciences</a:t>
            </a:r>
            <a:endParaRPr lang="en-US" sz="2400" dirty="0"/>
          </a:p>
          <a:p>
            <a:pPr lvl="1"/>
            <a:r>
              <a:rPr lang="en-US" sz="2000" dirty="0"/>
              <a:t>Retired in 1992 after 27 years of service to the </a:t>
            </a:r>
            <a:r>
              <a:rPr lang="en-US" sz="2000" dirty="0" smtClean="0"/>
              <a:t>University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402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Mr. Donald D. </a:t>
            </a:r>
            <a:r>
              <a:rPr lang="en-US" dirty="0" err="1"/>
              <a:t>Sieger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Assistant Professor</a:t>
            </a:r>
          </a:p>
          <a:p>
            <a:r>
              <a:rPr lang="en-US" sz="2400" dirty="0" smtClean="0"/>
              <a:t>Sociology</a:t>
            </a:r>
          </a:p>
          <a:p>
            <a:pPr lvl="1"/>
            <a:r>
              <a:rPr lang="en-US" sz="2200" dirty="0"/>
              <a:t>Retired in 1993 after 30 years of service to the University.</a:t>
            </a:r>
          </a:p>
          <a:p>
            <a:pPr lvl="1"/>
            <a:r>
              <a:rPr lang="en-US" sz="2200" dirty="0"/>
              <a:t>Fulbright College Master Teacher Award, </a:t>
            </a:r>
            <a:r>
              <a:rPr lang="en-US" sz="2200" dirty="0" smtClean="0"/>
              <a:t>1987</a:t>
            </a:r>
            <a:endParaRPr lang="en-US" sz="22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“…a </a:t>
            </a:r>
            <a:r>
              <a:rPr lang="en-US" sz="2200" dirty="0"/>
              <a:t>scholar with a breadth and depth of knowledge of his research field that few in the profession enjoy. He brought this same dedication to the classroom; his students remember his passion and insight into the discipline that he loved</a:t>
            </a:r>
            <a:r>
              <a:rPr lang="en-US" sz="2200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William Schwab</a:t>
            </a:r>
            <a:endParaRPr lang="en-US" dirty="0" smtClean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7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Nancy G. McCartney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Assistant Curator</a:t>
            </a:r>
          </a:p>
          <a:p>
            <a:r>
              <a:rPr lang="en-US" sz="2400" dirty="0" smtClean="0"/>
              <a:t>Museum</a:t>
            </a:r>
          </a:p>
          <a:p>
            <a:pPr lvl="1"/>
            <a:r>
              <a:rPr lang="en-US" sz="2000" dirty="0" smtClean="0"/>
              <a:t>Joined the University in 1974 and served for 44 years (</a:t>
            </a:r>
            <a:r>
              <a:rPr lang="en-US" sz="2000" dirty="0"/>
              <a:t>l</a:t>
            </a:r>
            <a:r>
              <a:rPr lang="en-US" sz="2000" dirty="0" smtClean="0"/>
              <a:t>ongest </a:t>
            </a:r>
            <a:r>
              <a:rPr lang="en-US" sz="2000" dirty="0"/>
              <a:t>serving </a:t>
            </a:r>
            <a:r>
              <a:rPr lang="en-US" sz="2000"/>
              <a:t>museum </a:t>
            </a:r>
            <a:r>
              <a:rPr lang="en-US" sz="2000" smtClean="0"/>
              <a:t>personnel </a:t>
            </a:r>
            <a:r>
              <a:rPr lang="en-US" sz="2000" dirty="0" smtClean="0"/>
              <a:t>member to date)</a:t>
            </a:r>
          </a:p>
          <a:p>
            <a:pPr lvl="1"/>
            <a:r>
              <a:rPr lang="en-US" sz="2000" dirty="0" smtClean="0"/>
              <a:t>Organized and </a:t>
            </a:r>
            <a:r>
              <a:rPr lang="en-US" sz="2000" dirty="0"/>
              <a:t>maintained the University Museum's zoological </a:t>
            </a:r>
            <a:r>
              <a:rPr lang="en-US" sz="2000" dirty="0" smtClean="0"/>
              <a:t>collection</a:t>
            </a:r>
          </a:p>
          <a:p>
            <a:pPr lvl="1"/>
            <a:r>
              <a:rPr lang="en-US" sz="2000" dirty="0"/>
              <a:t>In 1980, her management of the collection contributed to the museum's successful application for accreditation by the American Association of </a:t>
            </a:r>
            <a:r>
              <a:rPr lang="en-US" sz="2000" dirty="0" smtClean="0"/>
              <a:t>Museums</a:t>
            </a:r>
          </a:p>
          <a:p>
            <a:pPr lvl="1"/>
            <a:r>
              <a:rPr lang="en-US" sz="2000" dirty="0" smtClean="0"/>
              <a:t>Received </a:t>
            </a:r>
            <a:r>
              <a:rPr lang="en-US" sz="2000" dirty="0"/>
              <a:t>four Institute of Museum and Library Services grants and one National Science Foundation grant to rehouse the collections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93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Thomas R. McKinnon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University Professor </a:t>
            </a:r>
          </a:p>
          <a:p>
            <a:r>
              <a:rPr lang="en-US" sz="2400" dirty="0"/>
              <a:t>Economics</a:t>
            </a:r>
          </a:p>
        </p:txBody>
      </p:sp>
    </p:spTree>
    <p:extLst>
      <p:ext uri="{BB962C8B-B14F-4D97-AF65-F5344CB8AC3E}">
        <p14:creationId xmlns:p14="http://schemas.microsoft.com/office/powerpoint/2010/main" val="740133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Sharon Frances </a:t>
            </a:r>
            <a:r>
              <a:rPr lang="en-US" dirty="0" err="1"/>
              <a:t>Sabik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Research Assistant Professor</a:t>
            </a:r>
          </a:p>
          <a:p>
            <a:r>
              <a:rPr lang="en-US" sz="2400" dirty="0"/>
              <a:t>Department of Rehabilitation, Human resources, and Communication Disorders</a:t>
            </a:r>
            <a:endParaRPr lang="en-US" sz="2400" dirty="0" smtClean="0"/>
          </a:p>
          <a:p>
            <a:r>
              <a:rPr lang="en-US" sz="2400" dirty="0"/>
              <a:t>Rehabilitation Research and Training Center for Persons who are Deaf or Hard of Hearing</a:t>
            </a:r>
          </a:p>
        </p:txBody>
      </p:sp>
    </p:spTree>
    <p:extLst>
      <p:ext uri="{BB962C8B-B14F-4D97-AF65-F5344CB8AC3E}">
        <p14:creationId xmlns:p14="http://schemas.microsoft.com/office/powerpoint/2010/main" val="341833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Connell J. Brown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University Professor </a:t>
            </a:r>
          </a:p>
          <a:p>
            <a:r>
              <a:rPr lang="en-US" sz="2400" dirty="0"/>
              <a:t>Animal </a:t>
            </a:r>
            <a:r>
              <a:rPr lang="en-US" sz="2400" dirty="0" smtClean="0"/>
              <a:t>Sciences</a:t>
            </a:r>
          </a:p>
          <a:p>
            <a:pPr lvl="1"/>
            <a:r>
              <a:rPr lang="en-US" sz="2000" dirty="0"/>
              <a:t>Served the </a:t>
            </a:r>
            <a:r>
              <a:rPr lang="en-US" sz="2000" dirty="0" smtClean="0"/>
              <a:t>University </a:t>
            </a:r>
            <a:r>
              <a:rPr lang="en-US" sz="2000" dirty="0"/>
              <a:t>for 40 years</a:t>
            </a:r>
          </a:p>
          <a:p>
            <a:pPr lvl="1"/>
            <a:r>
              <a:rPr lang="en-US" sz="2000" dirty="0"/>
              <a:t>Recipient of the John W. Whited Research Award</a:t>
            </a:r>
          </a:p>
          <a:p>
            <a:pPr lvl="1"/>
            <a:r>
              <a:rPr lang="en-US" sz="2000" dirty="0"/>
              <a:t>Member of the Arkansas Agriculture Hall of Fame</a:t>
            </a:r>
          </a:p>
          <a:p>
            <a:pPr lvl="1"/>
            <a:r>
              <a:rPr lang="en-US" sz="2000" dirty="0"/>
              <a:t>Recipient of the Distinguished Service Award of the Southern Section of the American Society of Animal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Al </a:t>
            </a:r>
            <a:r>
              <a:rPr lang="en-US" dirty="0" err="1"/>
              <a:t>Einert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Professor </a:t>
            </a:r>
          </a:p>
          <a:p>
            <a:r>
              <a:rPr lang="en-US" sz="2400" dirty="0" smtClean="0"/>
              <a:t>Horticulture</a:t>
            </a:r>
          </a:p>
          <a:p>
            <a:pPr lvl="1"/>
            <a:r>
              <a:rPr lang="en-US" sz="2000" dirty="0"/>
              <a:t>Helped to coordinate the landscape design and urban horticulture BS degree</a:t>
            </a:r>
          </a:p>
          <a:p>
            <a:pPr lvl="1"/>
            <a:r>
              <a:rPr lang="en-US" sz="2000" dirty="0"/>
              <a:t>Helped to establish the landscape architect licensure agreement for the state of Arkansas</a:t>
            </a:r>
          </a:p>
          <a:p>
            <a:pPr lvl="1"/>
            <a:r>
              <a:rPr lang="en-US" sz="2000" dirty="0"/>
              <a:t>Recipient of the:</a:t>
            </a:r>
          </a:p>
          <a:p>
            <a:pPr lvl="2"/>
            <a:r>
              <a:rPr lang="en-US" sz="1800" dirty="0"/>
              <a:t>Arkansas Alumni Association Distinguished Faculty Achievement Award</a:t>
            </a:r>
          </a:p>
          <a:p>
            <a:pPr lvl="2"/>
            <a:r>
              <a:rPr lang="en-US" sz="1800" dirty="0"/>
              <a:t>Sturdy Oak Award from the Arkansas Nurserymen’s Association</a:t>
            </a:r>
          </a:p>
          <a:p>
            <a:pPr lvl="2"/>
            <a:r>
              <a:rPr lang="en-US" sz="1800" dirty="0"/>
              <a:t>Distinguished Award in Teaching from the Arkansas Alumni Association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2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John P. Jones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Professor </a:t>
            </a:r>
          </a:p>
          <a:p>
            <a:r>
              <a:rPr lang="en-US" sz="2400" dirty="0"/>
              <a:t>Plant </a:t>
            </a:r>
            <a:r>
              <a:rPr lang="en-US" sz="2400" dirty="0" smtClean="0"/>
              <a:t>Pathology</a:t>
            </a:r>
          </a:p>
          <a:p>
            <a:pPr lvl="1"/>
            <a:r>
              <a:rPr lang="en-US" sz="2000" dirty="0"/>
              <a:t>Joined the </a:t>
            </a:r>
            <a:r>
              <a:rPr lang="en-US" sz="2000" dirty="0" smtClean="0"/>
              <a:t>University </a:t>
            </a:r>
            <a:r>
              <a:rPr lang="en-US" sz="2000" dirty="0"/>
              <a:t>in 1960</a:t>
            </a:r>
          </a:p>
          <a:p>
            <a:pPr lvl="1"/>
            <a:r>
              <a:rPr lang="en-US" sz="2000" dirty="0"/>
              <a:t>Conducted important research on cereal diseases</a:t>
            </a:r>
          </a:p>
          <a:p>
            <a:pPr lvl="1"/>
            <a:r>
              <a:rPr lang="en-US" sz="2000" dirty="0"/>
              <a:t>Served as Resident technical Advisor with USAID Agricultural Improvement Projects in Cairo, Egypt and Morocco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2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Ronald W. </a:t>
            </a:r>
            <a:r>
              <a:rPr lang="en-US" dirty="0" err="1" smtClean="0"/>
              <a:t>McNew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Professor</a:t>
            </a:r>
          </a:p>
          <a:p>
            <a:r>
              <a:rPr lang="en-US" sz="2400" dirty="0" smtClean="0"/>
              <a:t>Bumpers College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96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Honorable Jerry Wayne “Jake” Looney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Distinguished Professor</a:t>
            </a:r>
          </a:p>
          <a:p>
            <a:r>
              <a:rPr lang="en-US" sz="2400" dirty="0"/>
              <a:t>Law</a:t>
            </a:r>
          </a:p>
          <a:p>
            <a:pPr lvl="1"/>
            <a:r>
              <a:rPr lang="en-US" sz="2000" dirty="0"/>
              <a:t>Dean of School of Law (1982-1990)</a:t>
            </a:r>
          </a:p>
        </p:txBody>
      </p:sp>
    </p:spTree>
    <p:extLst>
      <p:ext uri="{BB962C8B-B14F-4D97-AF65-F5344CB8AC3E}">
        <p14:creationId xmlns:p14="http://schemas.microsoft.com/office/powerpoint/2010/main" val="192315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James Riley Couper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Professor</a:t>
            </a:r>
          </a:p>
          <a:p>
            <a:r>
              <a:rPr lang="en-US" sz="2400" dirty="0" smtClean="0"/>
              <a:t>Chemical Engineering</a:t>
            </a:r>
          </a:p>
          <a:p>
            <a:pPr lvl="1"/>
            <a:r>
              <a:rPr lang="en-US" sz="2000" dirty="0" smtClean="0"/>
              <a:t>Former Head of the Department</a:t>
            </a:r>
          </a:p>
          <a:p>
            <a:pPr lvl="1"/>
            <a:r>
              <a:rPr lang="en-US" sz="2000" dirty="0" smtClean="0"/>
              <a:t>Retired in 1989 after 30 years of service to the University</a:t>
            </a:r>
          </a:p>
          <a:p>
            <a:pPr lvl="1"/>
            <a:r>
              <a:rPr lang="en-US" sz="2000" dirty="0" smtClean="0"/>
              <a:t>Fellow of the American Institute for Chemical Engineers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255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James L. </a:t>
            </a:r>
            <a:r>
              <a:rPr lang="en-US" dirty="0" err="1"/>
              <a:t>Gaddy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Distinguished Professor</a:t>
            </a:r>
          </a:p>
          <a:p>
            <a:r>
              <a:rPr lang="en-US" sz="2400" dirty="0"/>
              <a:t>Chemical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227731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Kimberly G. Smith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Distinguished Professor</a:t>
            </a:r>
          </a:p>
          <a:p>
            <a:r>
              <a:rPr lang="en-US" sz="2400" dirty="0"/>
              <a:t>Biological </a:t>
            </a:r>
            <a:r>
              <a:rPr lang="en-US" sz="2400" dirty="0" smtClean="0"/>
              <a:t>Sciences</a:t>
            </a:r>
          </a:p>
          <a:p>
            <a:pPr lvl="1"/>
            <a:r>
              <a:rPr lang="en-US" sz="2000" dirty="0" smtClean="0"/>
              <a:t>Joined the University Faculty in 1981</a:t>
            </a:r>
          </a:p>
          <a:p>
            <a:pPr lvl="1"/>
            <a:r>
              <a:rPr lang="en-US" sz="2000" dirty="0" smtClean="0"/>
              <a:t>Chair from 2004-2008</a:t>
            </a:r>
          </a:p>
          <a:p>
            <a:pPr lvl="1"/>
            <a:r>
              <a:rPr lang="en-US" sz="2000" dirty="0" smtClean="0"/>
              <a:t>Rigorous </a:t>
            </a:r>
            <a:r>
              <a:rPr lang="en-US" sz="2000" dirty="0"/>
              <a:t>and respected teacher of many courses in the biological sciences, a well-loved mentor to graduate students, and a strong advocate for teaching ecology field research; 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811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315</TotalTime>
  <Words>684</Words>
  <Application>Microsoft Office PowerPoint</Application>
  <PresentationFormat>Widescreen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Faculty Remembrance</vt:lpstr>
      <vt:lpstr>Dr. Connell J. Brown</vt:lpstr>
      <vt:lpstr>Dr. Al Einert </vt:lpstr>
      <vt:lpstr>Dr. John P. Jones </vt:lpstr>
      <vt:lpstr>Dr. Ronald W. McNew</vt:lpstr>
      <vt:lpstr>The Honorable Jerry Wayne “Jake” Looney </vt:lpstr>
      <vt:lpstr>Dr. James Riley Couper</vt:lpstr>
      <vt:lpstr>Dr. James L. Gaddy </vt:lpstr>
      <vt:lpstr>Dr. Kimberly G. Smith </vt:lpstr>
      <vt:lpstr>Dr. Doug James </vt:lpstr>
      <vt:lpstr>Dr. Lyna Lee Montgomery </vt:lpstr>
      <vt:lpstr>Dr. James L. Meek </vt:lpstr>
      <vt:lpstr>Dr. Naoki Kimura </vt:lpstr>
      <vt:lpstr>Mr. Donald D. Sieger </vt:lpstr>
      <vt:lpstr>Dr. Nancy G. McCartney </vt:lpstr>
      <vt:lpstr>Dr. Thomas R. McKinnon </vt:lpstr>
      <vt:lpstr>Dr. Sharon Frances Sabik </vt:lpstr>
    </vt:vector>
  </TitlesOfParts>
  <Company>University Libraries MULN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Rememberance</dc:title>
  <dc:creator>1</dc:creator>
  <cp:lastModifiedBy>1</cp:lastModifiedBy>
  <cp:revision>19</cp:revision>
  <dcterms:created xsi:type="dcterms:W3CDTF">2019-04-24T14:44:18Z</dcterms:created>
  <dcterms:modified xsi:type="dcterms:W3CDTF">2019-05-02T18:19:13Z</dcterms:modified>
</cp:coreProperties>
</file>