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Bubblebody Neue" charset="1" panose="00000500000000000000"/>
      <p:regular r:id="rId12"/>
    </p:embeddedFont>
    <p:embeddedFont>
      <p:font typeface="Bubblebody Neue Bold" charset="1" panose="00000500000000000000"/>
      <p:regular r:id="rId13"/>
    </p:embeddedFont>
    <p:embeddedFont>
      <p:font typeface="Bubblebody Neue Thin" charset="1" panose="00000500000000000000"/>
      <p:regular r:id="rId14"/>
    </p:embeddedFont>
    <p:embeddedFont>
      <p:font typeface="Bubblebody Neue Light" charset="1" panose="00000500000000000000"/>
      <p:regular r:id="rId15"/>
    </p:embeddedFont>
    <p:embeddedFont>
      <p:font typeface="Bubblebody Neue Ultra-Bold" charset="1" panose="00000500000000000000"/>
      <p:regular r:id="rId16"/>
    </p:embeddedFont>
    <p:embeddedFont>
      <p:font typeface="Canva Sans" charset="1" panose="020B0503030501040103"/>
      <p:regular r:id="rId17"/>
    </p:embeddedFont>
    <p:embeddedFont>
      <p:font typeface="Canva Sans Bold" charset="1" panose="020B0803030501040103"/>
      <p:regular r:id="rId18"/>
    </p:embeddedFont>
    <p:embeddedFont>
      <p:font typeface="Canva Sans Italics" charset="1" panose="020B0503030501040103"/>
      <p:regular r:id="rId19"/>
    </p:embeddedFont>
    <p:embeddedFont>
      <p:font typeface="Canva Sans Bold Italics" charset="1" panose="020B0803030501040103"/>
      <p:regular r:id="rId20"/>
    </p:embeddedFont>
    <p:embeddedFont>
      <p:font typeface="Canva Sans Medium" charset="1" panose="020B0603030501040103"/>
      <p:regular r:id="rId21"/>
    </p:embeddedFont>
    <p:embeddedFont>
      <p:font typeface="Canva Sans Medium Italics" charset="1" panose="020B06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39697" y="-2686731"/>
            <a:ext cx="19395756" cy="15211853"/>
          </a:xfrm>
          <a:custGeom>
            <a:avLst/>
            <a:gdLst/>
            <a:ahLst/>
            <a:cxnLst/>
            <a:rect r="r" b="b" t="t" l="l"/>
            <a:pathLst>
              <a:path h="15211853" w="19395756">
                <a:moveTo>
                  <a:pt x="0" y="0"/>
                </a:moveTo>
                <a:lnTo>
                  <a:pt x="19395756" y="0"/>
                </a:lnTo>
                <a:lnTo>
                  <a:pt x="19395756" y="15211852"/>
                </a:lnTo>
                <a:lnTo>
                  <a:pt x="0" y="15211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61" r="-5955" b="-66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38118" y="2644311"/>
            <a:ext cx="5031339" cy="916422"/>
          </a:xfrm>
          <a:custGeom>
            <a:avLst/>
            <a:gdLst/>
            <a:ahLst/>
            <a:cxnLst/>
            <a:rect r="r" b="b" t="t" l="l"/>
            <a:pathLst>
              <a:path h="916422" w="5031339">
                <a:moveTo>
                  <a:pt x="0" y="0"/>
                </a:moveTo>
                <a:lnTo>
                  <a:pt x="5031339" y="0"/>
                </a:lnTo>
                <a:lnTo>
                  <a:pt x="5031339" y="916422"/>
                </a:lnTo>
                <a:lnTo>
                  <a:pt x="0" y="9164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46517" y="377662"/>
            <a:ext cx="12586270" cy="2188494"/>
          </a:xfrm>
          <a:custGeom>
            <a:avLst/>
            <a:gdLst/>
            <a:ahLst/>
            <a:cxnLst/>
            <a:rect r="r" b="b" t="t" l="l"/>
            <a:pathLst>
              <a:path h="2188494" w="12586270">
                <a:moveTo>
                  <a:pt x="0" y="0"/>
                </a:moveTo>
                <a:lnTo>
                  <a:pt x="12586270" y="0"/>
                </a:lnTo>
                <a:lnTo>
                  <a:pt x="12586270" y="2188494"/>
                </a:lnTo>
                <a:lnTo>
                  <a:pt x="0" y="21884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5851" r="0" b="-4585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832787" y="7860856"/>
            <a:ext cx="2220870" cy="2249343"/>
          </a:xfrm>
          <a:custGeom>
            <a:avLst/>
            <a:gdLst/>
            <a:ahLst/>
            <a:cxnLst/>
            <a:rect r="r" b="b" t="t" l="l"/>
            <a:pathLst>
              <a:path h="2249343" w="2220870">
                <a:moveTo>
                  <a:pt x="0" y="0"/>
                </a:moveTo>
                <a:lnTo>
                  <a:pt x="2220870" y="0"/>
                </a:lnTo>
                <a:lnTo>
                  <a:pt x="2220870" y="2249342"/>
                </a:lnTo>
                <a:lnTo>
                  <a:pt x="0" y="22493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93019" y="8754811"/>
            <a:ext cx="2160762" cy="1355387"/>
          </a:xfrm>
          <a:custGeom>
            <a:avLst/>
            <a:gdLst/>
            <a:ahLst/>
            <a:cxnLst/>
            <a:rect r="r" b="b" t="t" l="l"/>
            <a:pathLst>
              <a:path h="1355387" w="2160762">
                <a:moveTo>
                  <a:pt x="0" y="0"/>
                </a:moveTo>
                <a:lnTo>
                  <a:pt x="2160762" y="0"/>
                </a:lnTo>
                <a:lnTo>
                  <a:pt x="2160762" y="1355387"/>
                </a:lnTo>
                <a:lnTo>
                  <a:pt x="0" y="135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038856" y="2879652"/>
            <a:ext cx="4829863" cy="398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>
                <a:solidFill>
                  <a:srgbClr val="000000"/>
                </a:solidFill>
                <a:latin typeface="Montserrat Classic Bold"/>
              </a:rPr>
              <a:t>Due Wednesday March 28, 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41723" y="2931236"/>
            <a:ext cx="6759566" cy="629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16"/>
              </a:lnSpc>
            </a:pPr>
            <a:r>
              <a:rPr lang="en-US" sz="3512" spc="59">
                <a:solidFill>
                  <a:srgbClr val="000000"/>
                </a:solidFill>
                <a:latin typeface="Bubblebody Neue Bold"/>
              </a:rPr>
              <a:t>Ways we support your project: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70867" y="3511967"/>
            <a:ext cx="13460844" cy="509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07855" indent="-253928" lvl="1">
              <a:lnSpc>
                <a:spcPts val="4187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Canva Sans"/>
              </a:rPr>
              <a:t>Global Campus Instructional Design Support</a:t>
            </a:r>
          </a:p>
          <a:p>
            <a:pPr marL="507855" indent="-253928" lvl="1">
              <a:lnSpc>
                <a:spcPts val="4187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Canva Sans"/>
              </a:rPr>
              <a:t>Research assistance</a:t>
            </a:r>
          </a:p>
          <a:p>
            <a:pPr marL="507855" indent="-253928" lvl="1">
              <a:lnSpc>
                <a:spcPts val="4187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Canva Sans"/>
              </a:rPr>
              <a:t>Financial compensation</a:t>
            </a:r>
          </a:p>
          <a:p>
            <a:pPr marL="507855" indent="-253928" lvl="1">
              <a:lnSpc>
                <a:spcPts val="4187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Canva Sans"/>
              </a:rPr>
              <a:t>Licensing guidance</a:t>
            </a:r>
          </a:p>
          <a:p>
            <a:pPr marL="507855" indent="-253928" lvl="1">
              <a:lnSpc>
                <a:spcPts val="4187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Canva Sans"/>
              </a:rPr>
              <a:t>Accessibility review</a:t>
            </a:r>
          </a:p>
          <a:p>
            <a:pPr marL="507855" indent="-253928" lvl="1">
              <a:lnSpc>
                <a:spcPts val="4187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Canva Sans"/>
              </a:rPr>
              <a:t>Technical assistance with Pressbooks (digital publishing platform)</a:t>
            </a:r>
          </a:p>
          <a:p>
            <a:pPr marL="507855" indent="-253928" lvl="1">
              <a:lnSpc>
                <a:spcPts val="4187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Canva Sans"/>
              </a:rPr>
              <a:t>Structured milestones and check-ins</a:t>
            </a:r>
          </a:p>
          <a:p>
            <a:pPr marL="507855" indent="-253928" lvl="1">
              <a:lnSpc>
                <a:spcPts val="4187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Canva Sans"/>
              </a:rPr>
              <a:t>Publicity on campus and beyond</a:t>
            </a:r>
          </a:p>
          <a:p>
            <a:pPr>
              <a:lnSpc>
                <a:spcPts val="3436"/>
              </a:lnSpc>
            </a:pPr>
          </a:p>
          <a:p>
            <a:pPr algn="r"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Canva Sans Bold"/>
              </a:rPr>
              <a:t>Further questions? oer@uark.edu</a:t>
            </a:r>
            <a:r>
              <a:rPr lang="en-US" sz="2454">
                <a:solidFill>
                  <a:srgbClr val="000000"/>
                </a:solidFill>
                <a:latin typeface="Canva Sans"/>
              </a:rPr>
              <a:t> 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371903" y="2167326"/>
            <a:ext cx="2832076" cy="234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4"/>
              </a:lnSpc>
            </a:pPr>
            <a:r>
              <a:rPr lang="en-US" sz="1431">
                <a:solidFill>
                  <a:srgbClr val="000000"/>
                </a:solidFill>
                <a:latin typeface="Canva Sans Bold"/>
              </a:rPr>
              <a:t>libraries.uark.edu/oer/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861529" y="8754811"/>
            <a:ext cx="2160762" cy="1355387"/>
          </a:xfrm>
          <a:custGeom>
            <a:avLst/>
            <a:gdLst/>
            <a:ahLst/>
            <a:cxnLst/>
            <a:rect r="r" b="b" t="t" l="l"/>
            <a:pathLst>
              <a:path h="1355387" w="2160762">
                <a:moveTo>
                  <a:pt x="0" y="0"/>
                </a:moveTo>
                <a:lnTo>
                  <a:pt x="2160762" y="0"/>
                </a:lnTo>
                <a:lnTo>
                  <a:pt x="2160762" y="1355387"/>
                </a:lnTo>
                <a:lnTo>
                  <a:pt x="0" y="135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0486" y="8754811"/>
            <a:ext cx="2160762" cy="1355387"/>
          </a:xfrm>
          <a:custGeom>
            <a:avLst/>
            <a:gdLst/>
            <a:ahLst/>
            <a:cxnLst/>
            <a:rect r="r" b="b" t="t" l="l"/>
            <a:pathLst>
              <a:path h="1355387" w="2160762">
                <a:moveTo>
                  <a:pt x="0" y="0"/>
                </a:moveTo>
                <a:lnTo>
                  <a:pt x="2160762" y="0"/>
                </a:lnTo>
                <a:lnTo>
                  <a:pt x="2160762" y="1355387"/>
                </a:lnTo>
                <a:lnTo>
                  <a:pt x="0" y="135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78832" y="8754811"/>
            <a:ext cx="2160762" cy="1355387"/>
          </a:xfrm>
          <a:custGeom>
            <a:avLst/>
            <a:gdLst/>
            <a:ahLst/>
            <a:cxnLst/>
            <a:rect r="r" b="b" t="t" l="l"/>
            <a:pathLst>
              <a:path h="1355387" w="2160762">
                <a:moveTo>
                  <a:pt x="0" y="0"/>
                </a:moveTo>
                <a:lnTo>
                  <a:pt x="2160762" y="0"/>
                </a:lnTo>
                <a:lnTo>
                  <a:pt x="2160762" y="1355387"/>
                </a:lnTo>
                <a:lnTo>
                  <a:pt x="0" y="135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237045" y="8754811"/>
            <a:ext cx="2160762" cy="1355387"/>
          </a:xfrm>
          <a:custGeom>
            <a:avLst/>
            <a:gdLst/>
            <a:ahLst/>
            <a:cxnLst/>
            <a:rect r="r" b="b" t="t" l="l"/>
            <a:pathLst>
              <a:path h="1355387" w="2160762">
                <a:moveTo>
                  <a:pt x="0" y="0"/>
                </a:moveTo>
                <a:lnTo>
                  <a:pt x="2160762" y="0"/>
                </a:lnTo>
                <a:lnTo>
                  <a:pt x="2160762" y="1355387"/>
                </a:lnTo>
                <a:lnTo>
                  <a:pt x="0" y="135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549169" y="8754811"/>
            <a:ext cx="2160762" cy="1355387"/>
          </a:xfrm>
          <a:custGeom>
            <a:avLst/>
            <a:gdLst/>
            <a:ahLst/>
            <a:cxnLst/>
            <a:rect r="r" b="b" t="t" l="l"/>
            <a:pathLst>
              <a:path h="1355387" w="2160762">
                <a:moveTo>
                  <a:pt x="0" y="0"/>
                </a:moveTo>
                <a:lnTo>
                  <a:pt x="2160762" y="0"/>
                </a:lnTo>
                <a:lnTo>
                  <a:pt x="2160762" y="1355387"/>
                </a:lnTo>
                <a:lnTo>
                  <a:pt x="0" y="135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DAF-1rqP-Io</dc:identifier>
  <dcterms:modified xsi:type="dcterms:W3CDTF">2011-08-01T06:04:30Z</dcterms:modified>
  <cp:revision>1</cp:revision>
  <dc:title>OER Call for Proposals Spring 2024 (Presentation)</dc:title>
</cp:coreProperties>
</file>