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1" r:id="rId2"/>
    <p:sldId id="300" r:id="rId3"/>
    <p:sldId id="259" r:id="rId4"/>
    <p:sldId id="263" r:id="rId5"/>
    <p:sldId id="271" r:id="rId6"/>
    <p:sldId id="272" r:id="rId7"/>
    <p:sldId id="292" r:id="rId8"/>
    <p:sldId id="256" r:id="rId9"/>
    <p:sldId id="302" r:id="rId10"/>
    <p:sldId id="303" r:id="rId11"/>
    <p:sldId id="295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2235"/>
    <a:srgbClr val="2B5269"/>
    <a:srgbClr val="424242"/>
    <a:srgbClr val="611327"/>
    <a:srgbClr val="FEC1CF"/>
    <a:srgbClr val="F8C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FD2684-9AE4-4878-CA93-3A0184078263}" v="2" dt="2024-09-04T14:26:42.780"/>
    <p1510:client id="{92160DB2-3712-4CA8-BE70-998D5BC27DB4}" v="12" dt="2024-09-04T14:40:51.647"/>
    <p1510:client id="{9279A625-4E41-00F8-6FD7-AD431DA8A177}" v="1" dt="2024-09-04T14:24:54.042"/>
    <p1510:client id="{C3CE8811-51DD-8B16-1EC5-DB3FB571F256}" v="23" dt="2024-09-04T14:31:27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54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dsay Bradshaw" userId="730aa8ea-16ef-4032-a616-8d016f649755" providerId="ADAL" clId="{92160DB2-3712-4CA8-BE70-998D5BC27DB4}"/>
    <pc:docChg chg="modSld">
      <pc:chgData name="Lyndsay Bradshaw" userId="730aa8ea-16ef-4032-a616-8d016f649755" providerId="ADAL" clId="{92160DB2-3712-4CA8-BE70-998D5BC27DB4}" dt="2024-09-04T14:40:51.647" v="11"/>
      <pc:docMkLst>
        <pc:docMk/>
      </pc:docMkLst>
      <pc:sldChg chg="modSp">
        <pc:chgData name="Lyndsay Bradshaw" userId="730aa8ea-16ef-4032-a616-8d016f649755" providerId="ADAL" clId="{92160DB2-3712-4CA8-BE70-998D5BC27DB4}" dt="2024-09-04T14:40:51.647" v="11"/>
        <pc:sldMkLst>
          <pc:docMk/>
          <pc:sldMk cId="1851562561" sldId="300"/>
        </pc:sldMkLst>
        <pc:graphicFrameChg chg="mod">
          <ac:chgData name="Lyndsay Bradshaw" userId="730aa8ea-16ef-4032-a616-8d016f649755" providerId="ADAL" clId="{92160DB2-3712-4CA8-BE70-998D5BC27DB4}" dt="2024-09-04T14:40:51.647" v="11"/>
          <ac:graphicFrameMkLst>
            <pc:docMk/>
            <pc:sldMk cId="1851562561" sldId="300"/>
            <ac:graphicFrameMk id="3" creationId="{9EECC1CD-1A88-4D63-DCFD-6A7F1B3A95DB}"/>
          </ac:graphicFrameMkLst>
        </pc:graphicFrameChg>
      </pc:sldChg>
    </pc:docChg>
  </pc:docChgLst>
  <pc:docChgLst>
    <pc:chgData name="Lyndsay Bradshaw" userId="S::lbrads@uark.edu::730aa8ea-16ef-4032-a616-8d016f649755" providerId="AD" clId="Web-{9279A625-4E41-00F8-6FD7-AD431DA8A177}"/>
    <pc:docChg chg="modSld">
      <pc:chgData name="Lyndsay Bradshaw" userId="S::lbrads@uark.edu::730aa8ea-16ef-4032-a616-8d016f649755" providerId="AD" clId="Web-{9279A625-4E41-00F8-6FD7-AD431DA8A177}" dt="2024-09-04T14:24:54.042" v="0"/>
      <pc:docMkLst>
        <pc:docMk/>
      </pc:docMkLst>
      <pc:sldChg chg="modSp">
        <pc:chgData name="Lyndsay Bradshaw" userId="S::lbrads@uark.edu::730aa8ea-16ef-4032-a616-8d016f649755" providerId="AD" clId="Web-{9279A625-4E41-00F8-6FD7-AD431DA8A177}" dt="2024-09-04T14:24:54.042" v="0"/>
        <pc:sldMkLst>
          <pc:docMk/>
          <pc:sldMk cId="1851562561" sldId="300"/>
        </pc:sldMkLst>
        <pc:graphicFrameChg chg="modGraphic">
          <ac:chgData name="Lyndsay Bradshaw" userId="S::lbrads@uark.edu::730aa8ea-16ef-4032-a616-8d016f649755" providerId="AD" clId="Web-{9279A625-4E41-00F8-6FD7-AD431DA8A177}" dt="2024-09-04T14:24:54.042" v="0"/>
          <ac:graphicFrameMkLst>
            <pc:docMk/>
            <pc:sldMk cId="1851562561" sldId="300"/>
            <ac:graphicFrameMk id="3" creationId="{9EECC1CD-1A88-4D63-DCFD-6A7F1B3A95DB}"/>
          </ac:graphicFrameMkLst>
        </pc:graphicFrameChg>
      </pc:sldChg>
    </pc:docChg>
  </pc:docChgLst>
  <pc:docChgLst>
    <pc:chgData name="Lyndsay Bradshaw" userId="S::lbrads@uark.edu::730aa8ea-16ef-4032-a616-8d016f649755" providerId="AD" clId="Web-{C3CE8811-51DD-8B16-1EC5-DB3FB571F256}"/>
    <pc:docChg chg="modSld">
      <pc:chgData name="Lyndsay Bradshaw" userId="S::lbrads@uark.edu::730aa8ea-16ef-4032-a616-8d016f649755" providerId="AD" clId="Web-{C3CE8811-51DD-8B16-1EC5-DB3FB571F256}" dt="2024-09-04T14:31:27.068" v="20"/>
      <pc:docMkLst>
        <pc:docMk/>
      </pc:docMkLst>
      <pc:sldChg chg="modSp">
        <pc:chgData name="Lyndsay Bradshaw" userId="S::lbrads@uark.edu::730aa8ea-16ef-4032-a616-8d016f649755" providerId="AD" clId="Web-{C3CE8811-51DD-8B16-1EC5-DB3FB571F256}" dt="2024-09-04T14:31:27.068" v="20"/>
        <pc:sldMkLst>
          <pc:docMk/>
          <pc:sldMk cId="1851562561" sldId="300"/>
        </pc:sldMkLst>
        <pc:graphicFrameChg chg="mod modGraphic">
          <ac:chgData name="Lyndsay Bradshaw" userId="S::lbrads@uark.edu::730aa8ea-16ef-4032-a616-8d016f649755" providerId="AD" clId="Web-{C3CE8811-51DD-8B16-1EC5-DB3FB571F256}" dt="2024-09-04T14:31:27.068" v="20"/>
          <ac:graphicFrameMkLst>
            <pc:docMk/>
            <pc:sldMk cId="1851562561" sldId="300"/>
            <ac:graphicFrameMk id="3" creationId="{9EECC1CD-1A88-4D63-DCFD-6A7F1B3A95DB}"/>
          </ac:graphicFrameMkLst>
        </pc:graphicFrameChg>
      </pc:sldChg>
    </pc:docChg>
  </pc:docChgLst>
  <pc:docChgLst>
    <pc:chgData name="Lyndsay Bradshaw" userId="S::lbrads@uark.edu::730aa8ea-16ef-4032-a616-8d016f649755" providerId="AD" clId="Web-{3FFD2684-9AE4-4878-CA93-3A0184078263}"/>
    <pc:docChg chg="modSld">
      <pc:chgData name="Lyndsay Bradshaw" userId="S::lbrads@uark.edu::730aa8ea-16ef-4032-a616-8d016f649755" providerId="AD" clId="Web-{3FFD2684-9AE4-4878-CA93-3A0184078263}" dt="2024-09-04T14:26:42.780" v="1"/>
      <pc:docMkLst>
        <pc:docMk/>
      </pc:docMkLst>
      <pc:sldChg chg="modSp">
        <pc:chgData name="Lyndsay Bradshaw" userId="S::lbrads@uark.edu::730aa8ea-16ef-4032-a616-8d016f649755" providerId="AD" clId="Web-{3FFD2684-9AE4-4878-CA93-3A0184078263}" dt="2024-09-04T14:26:42.780" v="1"/>
        <pc:sldMkLst>
          <pc:docMk/>
          <pc:sldMk cId="1851562561" sldId="300"/>
        </pc:sldMkLst>
        <pc:graphicFrameChg chg="modGraphic">
          <ac:chgData name="Lyndsay Bradshaw" userId="S::lbrads@uark.edu::730aa8ea-16ef-4032-a616-8d016f649755" providerId="AD" clId="Web-{3FFD2684-9AE4-4878-CA93-3A0184078263}" dt="2024-09-04T14:26:42.780" v="1"/>
          <ac:graphicFrameMkLst>
            <pc:docMk/>
            <pc:sldMk cId="1851562561" sldId="300"/>
            <ac:graphicFrameMk id="3" creationId="{9EECC1CD-1A88-4D63-DCFD-6A7F1B3A95D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huroncg.sharepoint.com/sites/ExternalUAClassificationandCompensationAnalysisRealignment-FacultyCompWorkTeam/Shared%20Documents/Faculty%20Comp%20Work%20Team/04%20Working%20Documents/Faculty%20Comp%20Review/UofA%20Faculty%20Comp%20Review_24.17.01_v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huroncg.sharepoint.com/sites/ExternalUAClassificationandCompensationAnalysisRealignment-FacultyCompWorkTeam/Shared%20Documents/Faculty%20Comp%20Work%20Team/04%20Working%20Documents/Faculty%20Comp%20Review/UofA%20Faculty%20Comp%20Review_24.17.01_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1200" b="1"/>
              <a:t>Current State Faculty Distribution By Rank - Tenured &amp; Tenure-Track</a:t>
            </a:r>
          </a:p>
        </c:rich>
      </c:tx>
      <c:layout>
        <c:manualLayout>
          <c:xMode val="edge"/>
          <c:yMode val="edge"/>
          <c:x val="2.5345545739181612E-2"/>
          <c:y val="8.830863241218853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478897681070988E-2"/>
          <c:y val="0.10463784884807067"/>
          <c:w val="0.40737071922069096"/>
          <c:h val="0.50761841584975387"/>
        </c:manualLayout>
      </c:layout>
      <c:lineChart>
        <c:grouping val="standard"/>
        <c:varyColors val="0"/>
        <c:ser>
          <c:idx val="0"/>
          <c:order val="0"/>
          <c:tx>
            <c:strRef>
              <c:f>'[UofA Faculty Comp Review_24.17.01_v3.xlsx]Market Dashboard'!$P$59</c:f>
              <c:strCache>
                <c:ptCount val="1"/>
                <c:pt idx="0">
                  <c:v>Professor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'[UofA Faculty Comp Review_24.17.01_v3.xlsx]Market Dashboard'!$O$60:$O$81</c:f>
              <c:strCache>
                <c:ptCount val="22"/>
                <c:pt idx="0">
                  <c:v>Under 50%</c:v>
                </c:pt>
                <c:pt idx="1">
                  <c:v>[50%, 55%)</c:v>
                </c:pt>
                <c:pt idx="2">
                  <c:v>[55%, 60%)</c:v>
                </c:pt>
                <c:pt idx="3">
                  <c:v>[60%, 65%)</c:v>
                </c:pt>
                <c:pt idx="4">
                  <c:v>[65%, 70%)</c:v>
                </c:pt>
                <c:pt idx="5">
                  <c:v>[70%, 75%)</c:v>
                </c:pt>
                <c:pt idx="6">
                  <c:v>[75%, 80%)</c:v>
                </c:pt>
                <c:pt idx="7">
                  <c:v>[80%, 85%)</c:v>
                </c:pt>
                <c:pt idx="8">
                  <c:v>[85%, 90%)</c:v>
                </c:pt>
                <c:pt idx="9">
                  <c:v>[90%, 95%)</c:v>
                </c:pt>
                <c:pt idx="10">
                  <c:v>[95%, 100%)</c:v>
                </c:pt>
                <c:pt idx="11">
                  <c:v>[100%, 105%)</c:v>
                </c:pt>
                <c:pt idx="12">
                  <c:v>[105%, 110%)</c:v>
                </c:pt>
                <c:pt idx="13">
                  <c:v>[110%, 115%)</c:v>
                </c:pt>
                <c:pt idx="14">
                  <c:v>[115%, 120%)</c:v>
                </c:pt>
                <c:pt idx="15">
                  <c:v>[120%, 125%)</c:v>
                </c:pt>
                <c:pt idx="16">
                  <c:v>[125%, 130%)</c:v>
                </c:pt>
                <c:pt idx="17">
                  <c:v>[130%, 135%)</c:v>
                </c:pt>
                <c:pt idx="18">
                  <c:v>[135%, 140%)</c:v>
                </c:pt>
                <c:pt idx="19">
                  <c:v>[140%, 145%)</c:v>
                </c:pt>
                <c:pt idx="20">
                  <c:v>[145%, 150%)</c:v>
                </c:pt>
                <c:pt idx="21">
                  <c:v>150% or over</c:v>
                </c:pt>
              </c:strCache>
            </c:strRef>
          </c:cat>
          <c:val>
            <c:numRef>
              <c:f>'[UofA Faculty Comp Review_24.17.01_v3.xlsx]Market Dashboard'!$P$60:$P$81</c:f>
              <c:numCache>
                <c:formatCode>General</c:formatCode>
                <c:ptCount val="2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14</c:v>
                </c:pt>
                <c:pt idx="4">
                  <c:v>21</c:v>
                </c:pt>
                <c:pt idx="5">
                  <c:v>38</c:v>
                </c:pt>
                <c:pt idx="6">
                  <c:v>33</c:v>
                </c:pt>
                <c:pt idx="7">
                  <c:v>27</c:v>
                </c:pt>
                <c:pt idx="8">
                  <c:v>31</c:v>
                </c:pt>
                <c:pt idx="9">
                  <c:v>23</c:v>
                </c:pt>
                <c:pt idx="10">
                  <c:v>21</c:v>
                </c:pt>
                <c:pt idx="11">
                  <c:v>11</c:v>
                </c:pt>
                <c:pt idx="12">
                  <c:v>15</c:v>
                </c:pt>
                <c:pt idx="13">
                  <c:v>8</c:v>
                </c:pt>
                <c:pt idx="14">
                  <c:v>8</c:v>
                </c:pt>
                <c:pt idx="15">
                  <c:v>5</c:v>
                </c:pt>
                <c:pt idx="16">
                  <c:v>6</c:v>
                </c:pt>
                <c:pt idx="17">
                  <c:v>8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8E-4E31-8965-1600714E8590}"/>
            </c:ext>
          </c:extLst>
        </c:ser>
        <c:ser>
          <c:idx val="1"/>
          <c:order val="1"/>
          <c:tx>
            <c:strRef>
              <c:f>'[UofA Faculty Comp Review_24.17.01_v3.xlsx]Market Dashboard'!$Q$59</c:f>
              <c:strCache>
                <c:ptCount val="1"/>
                <c:pt idx="0">
                  <c:v>Associate Professor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'[UofA Faculty Comp Review_24.17.01_v3.xlsx]Market Dashboard'!$O$60:$O$81</c:f>
              <c:strCache>
                <c:ptCount val="22"/>
                <c:pt idx="0">
                  <c:v>Under 50%</c:v>
                </c:pt>
                <c:pt idx="1">
                  <c:v>[50%, 55%)</c:v>
                </c:pt>
                <c:pt idx="2">
                  <c:v>[55%, 60%)</c:v>
                </c:pt>
                <c:pt idx="3">
                  <c:v>[60%, 65%)</c:v>
                </c:pt>
                <c:pt idx="4">
                  <c:v>[65%, 70%)</c:v>
                </c:pt>
                <c:pt idx="5">
                  <c:v>[70%, 75%)</c:v>
                </c:pt>
                <c:pt idx="6">
                  <c:v>[75%, 80%)</c:v>
                </c:pt>
                <c:pt idx="7">
                  <c:v>[80%, 85%)</c:v>
                </c:pt>
                <c:pt idx="8">
                  <c:v>[85%, 90%)</c:v>
                </c:pt>
                <c:pt idx="9">
                  <c:v>[90%, 95%)</c:v>
                </c:pt>
                <c:pt idx="10">
                  <c:v>[95%, 100%)</c:v>
                </c:pt>
                <c:pt idx="11">
                  <c:v>[100%, 105%)</c:v>
                </c:pt>
                <c:pt idx="12">
                  <c:v>[105%, 110%)</c:v>
                </c:pt>
                <c:pt idx="13">
                  <c:v>[110%, 115%)</c:v>
                </c:pt>
                <c:pt idx="14">
                  <c:v>[115%, 120%)</c:v>
                </c:pt>
                <c:pt idx="15">
                  <c:v>[120%, 125%)</c:v>
                </c:pt>
                <c:pt idx="16">
                  <c:v>[125%, 130%)</c:v>
                </c:pt>
                <c:pt idx="17">
                  <c:v>[130%, 135%)</c:v>
                </c:pt>
                <c:pt idx="18">
                  <c:v>[135%, 140%)</c:v>
                </c:pt>
                <c:pt idx="19">
                  <c:v>[140%, 145%)</c:v>
                </c:pt>
                <c:pt idx="20">
                  <c:v>[145%, 150%)</c:v>
                </c:pt>
                <c:pt idx="21">
                  <c:v>150% or over</c:v>
                </c:pt>
              </c:strCache>
            </c:strRef>
          </c:cat>
          <c:val>
            <c:numRef>
              <c:f>'[UofA Faculty Comp Review_24.17.01_v3.xlsx]Market Dashboard'!$Q$60:$Q$81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23</c:v>
                </c:pt>
                <c:pt idx="7">
                  <c:v>30</c:v>
                </c:pt>
                <c:pt idx="8">
                  <c:v>44</c:v>
                </c:pt>
                <c:pt idx="9">
                  <c:v>48</c:v>
                </c:pt>
                <c:pt idx="10">
                  <c:v>38</c:v>
                </c:pt>
                <c:pt idx="11">
                  <c:v>27</c:v>
                </c:pt>
                <c:pt idx="12">
                  <c:v>17</c:v>
                </c:pt>
                <c:pt idx="13">
                  <c:v>14</c:v>
                </c:pt>
                <c:pt idx="14">
                  <c:v>4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3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8E-4E31-8965-1600714E8590}"/>
            </c:ext>
          </c:extLst>
        </c:ser>
        <c:ser>
          <c:idx val="2"/>
          <c:order val="2"/>
          <c:tx>
            <c:strRef>
              <c:f>'[UofA Faculty Comp Review_24.17.01_v3.xlsx]Market Dashboard'!$R$59</c:f>
              <c:strCache>
                <c:ptCount val="1"/>
                <c:pt idx="0">
                  <c:v>Assistant Professor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'[UofA Faculty Comp Review_24.17.01_v3.xlsx]Market Dashboard'!$O$60:$O$81</c:f>
              <c:strCache>
                <c:ptCount val="22"/>
                <c:pt idx="0">
                  <c:v>Under 50%</c:v>
                </c:pt>
                <c:pt idx="1">
                  <c:v>[50%, 55%)</c:v>
                </c:pt>
                <c:pt idx="2">
                  <c:v>[55%, 60%)</c:v>
                </c:pt>
                <c:pt idx="3">
                  <c:v>[60%, 65%)</c:v>
                </c:pt>
                <c:pt idx="4">
                  <c:v>[65%, 70%)</c:v>
                </c:pt>
                <c:pt idx="5">
                  <c:v>[70%, 75%)</c:v>
                </c:pt>
                <c:pt idx="6">
                  <c:v>[75%, 80%)</c:v>
                </c:pt>
                <c:pt idx="7">
                  <c:v>[80%, 85%)</c:v>
                </c:pt>
                <c:pt idx="8">
                  <c:v>[85%, 90%)</c:v>
                </c:pt>
                <c:pt idx="9">
                  <c:v>[90%, 95%)</c:v>
                </c:pt>
                <c:pt idx="10">
                  <c:v>[95%, 100%)</c:v>
                </c:pt>
                <c:pt idx="11">
                  <c:v>[100%, 105%)</c:v>
                </c:pt>
                <c:pt idx="12">
                  <c:v>[105%, 110%)</c:v>
                </c:pt>
                <c:pt idx="13">
                  <c:v>[110%, 115%)</c:v>
                </c:pt>
                <c:pt idx="14">
                  <c:v>[115%, 120%)</c:v>
                </c:pt>
                <c:pt idx="15">
                  <c:v>[120%, 125%)</c:v>
                </c:pt>
                <c:pt idx="16">
                  <c:v>[125%, 130%)</c:v>
                </c:pt>
                <c:pt idx="17">
                  <c:v>[130%, 135%)</c:v>
                </c:pt>
                <c:pt idx="18">
                  <c:v>[135%, 140%)</c:v>
                </c:pt>
                <c:pt idx="19">
                  <c:v>[140%, 145%)</c:v>
                </c:pt>
                <c:pt idx="20">
                  <c:v>[145%, 150%)</c:v>
                </c:pt>
                <c:pt idx="21">
                  <c:v>150% or over</c:v>
                </c:pt>
              </c:strCache>
            </c:strRef>
          </c:cat>
          <c:val>
            <c:numRef>
              <c:f>'[UofA Faculty Comp Review_24.17.01_v3.xlsx]Market Dashboard'!$R$60:$R$81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5</c:v>
                </c:pt>
                <c:pt idx="6">
                  <c:v>5</c:v>
                </c:pt>
                <c:pt idx="7">
                  <c:v>19</c:v>
                </c:pt>
                <c:pt idx="8">
                  <c:v>29</c:v>
                </c:pt>
                <c:pt idx="9">
                  <c:v>47</c:v>
                </c:pt>
                <c:pt idx="10">
                  <c:v>54</c:v>
                </c:pt>
                <c:pt idx="11">
                  <c:v>33</c:v>
                </c:pt>
                <c:pt idx="12">
                  <c:v>16</c:v>
                </c:pt>
                <c:pt idx="13">
                  <c:v>8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8E-4E31-8965-1600714E8590}"/>
            </c:ext>
          </c:extLst>
        </c:ser>
        <c:ser>
          <c:idx val="3"/>
          <c:order val="3"/>
          <c:tx>
            <c:v>Instructor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'[UofA Faculty Comp Review_24.17.01_v3.xlsx]Market Dashboard'!$O$60:$O$81</c:f>
              <c:strCache>
                <c:ptCount val="22"/>
                <c:pt idx="0">
                  <c:v>Under 50%</c:v>
                </c:pt>
                <c:pt idx="1">
                  <c:v>[50%, 55%)</c:v>
                </c:pt>
                <c:pt idx="2">
                  <c:v>[55%, 60%)</c:v>
                </c:pt>
                <c:pt idx="3">
                  <c:v>[60%, 65%)</c:v>
                </c:pt>
                <c:pt idx="4">
                  <c:v>[65%, 70%)</c:v>
                </c:pt>
                <c:pt idx="5">
                  <c:v>[70%, 75%)</c:v>
                </c:pt>
                <c:pt idx="6">
                  <c:v>[75%, 80%)</c:v>
                </c:pt>
                <c:pt idx="7">
                  <c:v>[80%, 85%)</c:v>
                </c:pt>
                <c:pt idx="8">
                  <c:v>[85%, 90%)</c:v>
                </c:pt>
                <c:pt idx="9">
                  <c:v>[90%, 95%)</c:v>
                </c:pt>
                <c:pt idx="10">
                  <c:v>[95%, 100%)</c:v>
                </c:pt>
                <c:pt idx="11">
                  <c:v>[100%, 105%)</c:v>
                </c:pt>
                <c:pt idx="12">
                  <c:v>[105%, 110%)</c:v>
                </c:pt>
                <c:pt idx="13">
                  <c:v>[110%, 115%)</c:v>
                </c:pt>
                <c:pt idx="14">
                  <c:v>[115%, 120%)</c:v>
                </c:pt>
                <c:pt idx="15">
                  <c:v>[120%, 125%)</c:v>
                </c:pt>
                <c:pt idx="16">
                  <c:v>[125%, 130%)</c:v>
                </c:pt>
                <c:pt idx="17">
                  <c:v>[130%, 135%)</c:v>
                </c:pt>
                <c:pt idx="18">
                  <c:v>[135%, 140%)</c:v>
                </c:pt>
                <c:pt idx="19">
                  <c:v>[140%, 145%)</c:v>
                </c:pt>
                <c:pt idx="20">
                  <c:v>[145%, 150%)</c:v>
                </c:pt>
                <c:pt idx="21">
                  <c:v>150% or over</c:v>
                </c:pt>
              </c:strCache>
            </c:strRef>
          </c:cat>
          <c:val>
            <c:numRef>
              <c:f>'[UofA Faculty Comp Review_24.17.01_v3.xlsx]Market Dashboard'!$S$60:$S$81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7F8E-4E31-8965-1600714E8590}"/>
            </c:ext>
          </c:extLst>
        </c:ser>
        <c:ser>
          <c:idx val="4"/>
          <c:order val="4"/>
          <c:tx>
            <c:strRef>
              <c:f>'[UofA Faculty Comp Review_24.17.01_v3.xlsx]Market Dashboard'!$T$59</c:f>
              <c:strCache>
                <c:ptCount val="1"/>
                <c:pt idx="0">
                  <c:v>Librarian</c:v>
                </c:pt>
              </c:strCache>
            </c:strRef>
          </c:tx>
          <c:spPr>
            <a:ln w="28575" cap="rnd">
              <a:solidFill>
                <a:srgbClr val="00682F"/>
              </a:solidFill>
              <a:round/>
            </a:ln>
            <a:effectLst/>
          </c:spPr>
          <c:marker>
            <c:symbol val="none"/>
          </c:marker>
          <c:cat>
            <c:strRef>
              <c:f>'[UofA Faculty Comp Review_24.17.01_v3.xlsx]Market Dashboard'!$O$60:$O$81</c:f>
              <c:strCache>
                <c:ptCount val="22"/>
                <c:pt idx="0">
                  <c:v>Under 50%</c:v>
                </c:pt>
                <c:pt idx="1">
                  <c:v>[50%, 55%)</c:v>
                </c:pt>
                <c:pt idx="2">
                  <c:v>[55%, 60%)</c:v>
                </c:pt>
                <c:pt idx="3">
                  <c:v>[60%, 65%)</c:v>
                </c:pt>
                <c:pt idx="4">
                  <c:v>[65%, 70%)</c:v>
                </c:pt>
                <c:pt idx="5">
                  <c:v>[70%, 75%)</c:v>
                </c:pt>
                <c:pt idx="6">
                  <c:v>[75%, 80%)</c:v>
                </c:pt>
                <c:pt idx="7">
                  <c:v>[80%, 85%)</c:v>
                </c:pt>
                <c:pt idx="8">
                  <c:v>[85%, 90%)</c:v>
                </c:pt>
                <c:pt idx="9">
                  <c:v>[90%, 95%)</c:v>
                </c:pt>
                <c:pt idx="10">
                  <c:v>[95%, 100%)</c:v>
                </c:pt>
                <c:pt idx="11">
                  <c:v>[100%, 105%)</c:v>
                </c:pt>
                <c:pt idx="12">
                  <c:v>[105%, 110%)</c:v>
                </c:pt>
                <c:pt idx="13">
                  <c:v>[110%, 115%)</c:v>
                </c:pt>
                <c:pt idx="14">
                  <c:v>[115%, 120%)</c:v>
                </c:pt>
                <c:pt idx="15">
                  <c:v>[120%, 125%)</c:v>
                </c:pt>
                <c:pt idx="16">
                  <c:v>[125%, 130%)</c:v>
                </c:pt>
                <c:pt idx="17">
                  <c:v>[130%, 135%)</c:v>
                </c:pt>
                <c:pt idx="18">
                  <c:v>[135%, 140%)</c:v>
                </c:pt>
                <c:pt idx="19">
                  <c:v>[140%, 145%)</c:v>
                </c:pt>
                <c:pt idx="20">
                  <c:v>[145%, 150%)</c:v>
                </c:pt>
                <c:pt idx="21">
                  <c:v>150% or over</c:v>
                </c:pt>
              </c:strCache>
            </c:strRef>
          </c:cat>
          <c:val>
            <c:numRef>
              <c:f>'[UofA Faculty Comp Review_24.17.01_v3.xlsx]Market Dashboard'!$T$60:$T$81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1</c:v>
                </c:pt>
                <c:pt idx="12">
                  <c:v>4</c:v>
                </c:pt>
                <c:pt idx="13">
                  <c:v>0</c:v>
                </c:pt>
                <c:pt idx="14">
                  <c:v>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F8E-4E31-8965-1600714E8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1252671"/>
        <c:axId val="1244942799"/>
        <c:extLst/>
      </c:lineChart>
      <c:catAx>
        <c:axId val="1371252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r>
                  <a:rPr lang="en-US"/>
                  <a:t>Market Index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244942799"/>
        <c:crosses val="autoZero"/>
        <c:auto val="1"/>
        <c:lblAlgn val="ctr"/>
        <c:lblOffset val="100"/>
        <c:tickLblSkip val="5"/>
        <c:noMultiLvlLbl val="0"/>
      </c:catAx>
      <c:valAx>
        <c:axId val="1244942799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r>
                  <a:rPr lang="en-US"/>
                  <a:t>Number of Faculty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371252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040714402012357"/>
          <c:y val="0.69692083328118259"/>
          <c:w val="0.55535767203452591"/>
          <c:h val="0.246725743055719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r>
              <a:rPr lang="en-US" sz="1200" b="1" dirty="0"/>
              <a:t>Current State Faculty Distribution by Rank - Non-Tenure-Track</a:t>
            </a:r>
          </a:p>
        </c:rich>
      </c:tx>
      <c:layout>
        <c:manualLayout>
          <c:xMode val="edge"/>
          <c:yMode val="edge"/>
          <c:x val="0.12490028240958288"/>
          <c:y val="4.6997325540271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ysClr val="windowText" lastClr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423277862686252E-2"/>
          <c:y val="0.17616913116271596"/>
          <c:w val="0.84350439746117589"/>
          <c:h val="0.59286870342750309"/>
        </c:manualLayout>
      </c:layout>
      <c:lineChart>
        <c:grouping val="standard"/>
        <c:varyColors val="0"/>
        <c:ser>
          <c:idx val="0"/>
          <c:order val="0"/>
          <c:tx>
            <c:strRef>
              <c:f>'[UofA Faculty Comp Review_24.17.01_v3.xlsx]Market Dashboard'!$P$85</c:f>
              <c:strCache>
                <c:ptCount val="1"/>
                <c:pt idx="0">
                  <c:v>Professor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'[UofA Faculty Comp Review_24.17.01_v3.xlsx]Market Dashboard'!$O$86:$O$107</c:f>
              <c:strCache>
                <c:ptCount val="22"/>
                <c:pt idx="0">
                  <c:v>Under 50%</c:v>
                </c:pt>
                <c:pt idx="1">
                  <c:v>[50%, 55%)</c:v>
                </c:pt>
                <c:pt idx="2">
                  <c:v>[55%, 60%)</c:v>
                </c:pt>
                <c:pt idx="3">
                  <c:v>[60%, 65%)</c:v>
                </c:pt>
                <c:pt idx="4">
                  <c:v>[65%, 70%)</c:v>
                </c:pt>
                <c:pt idx="5">
                  <c:v>[70%, 75%)</c:v>
                </c:pt>
                <c:pt idx="6">
                  <c:v>[75%, 80%)</c:v>
                </c:pt>
                <c:pt idx="7">
                  <c:v>[80%, 85%)</c:v>
                </c:pt>
                <c:pt idx="8">
                  <c:v>[85%, 90%)</c:v>
                </c:pt>
                <c:pt idx="9">
                  <c:v>[90%, 95%)</c:v>
                </c:pt>
                <c:pt idx="10">
                  <c:v>[95%, 100%)</c:v>
                </c:pt>
                <c:pt idx="11">
                  <c:v>[100%, 105%)</c:v>
                </c:pt>
                <c:pt idx="12">
                  <c:v>[105%, 110%)</c:v>
                </c:pt>
                <c:pt idx="13">
                  <c:v>[110%, 115%)</c:v>
                </c:pt>
                <c:pt idx="14">
                  <c:v>[115%, 120%)</c:v>
                </c:pt>
                <c:pt idx="15">
                  <c:v>[120%, 125%)</c:v>
                </c:pt>
                <c:pt idx="16">
                  <c:v>[125%, 130%)</c:v>
                </c:pt>
                <c:pt idx="17">
                  <c:v>[130%, 135%)</c:v>
                </c:pt>
                <c:pt idx="18">
                  <c:v>[135%, 140%)</c:v>
                </c:pt>
                <c:pt idx="19">
                  <c:v>[140%, 145%)</c:v>
                </c:pt>
                <c:pt idx="20">
                  <c:v>[145%, 150%)</c:v>
                </c:pt>
                <c:pt idx="21">
                  <c:v>150% or over</c:v>
                </c:pt>
              </c:strCache>
            </c:strRef>
          </c:cat>
          <c:val>
            <c:numRef>
              <c:f>'[UofA Faculty Comp Review_24.17.01_v3.xlsx]Market Dashboard'!$P$86:$P$107</c:f>
              <c:numCache>
                <c:formatCode>General</c:formatCode>
                <c:ptCount val="22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5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28-4EFD-B166-E571BDA09611}"/>
            </c:ext>
          </c:extLst>
        </c:ser>
        <c:ser>
          <c:idx val="1"/>
          <c:order val="1"/>
          <c:tx>
            <c:strRef>
              <c:f>'[UofA Faculty Comp Review_24.17.01_v3.xlsx]Market Dashboard'!$Q$85</c:f>
              <c:strCache>
                <c:ptCount val="1"/>
                <c:pt idx="0">
                  <c:v>Associate Professor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'[UofA Faculty Comp Review_24.17.01_v3.xlsx]Market Dashboard'!$O$86:$O$107</c:f>
              <c:strCache>
                <c:ptCount val="22"/>
                <c:pt idx="0">
                  <c:v>Under 50%</c:v>
                </c:pt>
                <c:pt idx="1">
                  <c:v>[50%, 55%)</c:v>
                </c:pt>
                <c:pt idx="2">
                  <c:v>[55%, 60%)</c:v>
                </c:pt>
                <c:pt idx="3">
                  <c:v>[60%, 65%)</c:v>
                </c:pt>
                <c:pt idx="4">
                  <c:v>[65%, 70%)</c:v>
                </c:pt>
                <c:pt idx="5">
                  <c:v>[70%, 75%)</c:v>
                </c:pt>
                <c:pt idx="6">
                  <c:v>[75%, 80%)</c:v>
                </c:pt>
                <c:pt idx="7">
                  <c:v>[80%, 85%)</c:v>
                </c:pt>
                <c:pt idx="8">
                  <c:v>[85%, 90%)</c:v>
                </c:pt>
                <c:pt idx="9">
                  <c:v>[90%, 95%)</c:v>
                </c:pt>
                <c:pt idx="10">
                  <c:v>[95%, 100%)</c:v>
                </c:pt>
                <c:pt idx="11">
                  <c:v>[100%, 105%)</c:v>
                </c:pt>
                <c:pt idx="12">
                  <c:v>[105%, 110%)</c:v>
                </c:pt>
                <c:pt idx="13">
                  <c:v>[110%, 115%)</c:v>
                </c:pt>
                <c:pt idx="14">
                  <c:v>[115%, 120%)</c:v>
                </c:pt>
                <c:pt idx="15">
                  <c:v>[120%, 125%)</c:v>
                </c:pt>
                <c:pt idx="16">
                  <c:v>[125%, 130%)</c:v>
                </c:pt>
                <c:pt idx="17">
                  <c:v>[130%, 135%)</c:v>
                </c:pt>
                <c:pt idx="18">
                  <c:v>[135%, 140%)</c:v>
                </c:pt>
                <c:pt idx="19">
                  <c:v>[140%, 145%)</c:v>
                </c:pt>
                <c:pt idx="20">
                  <c:v>[145%, 150%)</c:v>
                </c:pt>
                <c:pt idx="21">
                  <c:v>150% or over</c:v>
                </c:pt>
              </c:strCache>
            </c:strRef>
          </c:cat>
          <c:val>
            <c:numRef>
              <c:f>'[UofA Faculty Comp Review_24.17.01_v3.xlsx]Market Dashboard'!$Q$86:$Q$107</c:f>
              <c:numCache>
                <c:formatCode>General</c:formatCode>
                <c:ptCount val="22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8</c:v>
                </c:pt>
                <c:pt idx="6">
                  <c:v>9</c:v>
                </c:pt>
                <c:pt idx="7">
                  <c:v>12</c:v>
                </c:pt>
                <c:pt idx="8">
                  <c:v>10</c:v>
                </c:pt>
                <c:pt idx="9">
                  <c:v>11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28-4EFD-B166-E571BDA09611}"/>
            </c:ext>
          </c:extLst>
        </c:ser>
        <c:ser>
          <c:idx val="2"/>
          <c:order val="2"/>
          <c:tx>
            <c:strRef>
              <c:f>'[UofA Faculty Comp Review_24.17.01_v3.xlsx]Market Dashboard'!$R$85</c:f>
              <c:strCache>
                <c:ptCount val="1"/>
                <c:pt idx="0">
                  <c:v>Assistant Professor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'[UofA Faculty Comp Review_24.17.01_v3.xlsx]Market Dashboard'!$O$86:$O$107</c:f>
              <c:strCache>
                <c:ptCount val="22"/>
                <c:pt idx="0">
                  <c:v>Under 50%</c:v>
                </c:pt>
                <c:pt idx="1">
                  <c:v>[50%, 55%)</c:v>
                </c:pt>
                <c:pt idx="2">
                  <c:v>[55%, 60%)</c:v>
                </c:pt>
                <c:pt idx="3">
                  <c:v>[60%, 65%)</c:v>
                </c:pt>
                <c:pt idx="4">
                  <c:v>[65%, 70%)</c:v>
                </c:pt>
                <c:pt idx="5">
                  <c:v>[70%, 75%)</c:v>
                </c:pt>
                <c:pt idx="6">
                  <c:v>[75%, 80%)</c:v>
                </c:pt>
                <c:pt idx="7">
                  <c:v>[80%, 85%)</c:v>
                </c:pt>
                <c:pt idx="8">
                  <c:v>[85%, 90%)</c:v>
                </c:pt>
                <c:pt idx="9">
                  <c:v>[90%, 95%)</c:v>
                </c:pt>
                <c:pt idx="10">
                  <c:v>[95%, 100%)</c:v>
                </c:pt>
                <c:pt idx="11">
                  <c:v>[100%, 105%)</c:v>
                </c:pt>
                <c:pt idx="12">
                  <c:v>[105%, 110%)</c:v>
                </c:pt>
                <c:pt idx="13">
                  <c:v>[110%, 115%)</c:v>
                </c:pt>
                <c:pt idx="14">
                  <c:v>[115%, 120%)</c:v>
                </c:pt>
                <c:pt idx="15">
                  <c:v>[120%, 125%)</c:v>
                </c:pt>
                <c:pt idx="16">
                  <c:v>[125%, 130%)</c:v>
                </c:pt>
                <c:pt idx="17">
                  <c:v>[130%, 135%)</c:v>
                </c:pt>
                <c:pt idx="18">
                  <c:v>[135%, 140%)</c:v>
                </c:pt>
                <c:pt idx="19">
                  <c:v>[140%, 145%)</c:v>
                </c:pt>
                <c:pt idx="20">
                  <c:v>[145%, 150%)</c:v>
                </c:pt>
                <c:pt idx="21">
                  <c:v>150% or over</c:v>
                </c:pt>
              </c:strCache>
            </c:strRef>
          </c:cat>
          <c:val>
            <c:numRef>
              <c:f>'[UofA Faculty Comp Review_24.17.01_v3.xlsx]Market Dashboard'!$R$86:$R$107</c:f>
              <c:numCache>
                <c:formatCode>General</c:formatCode>
                <c:ptCount val="22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6</c:v>
                </c:pt>
                <c:pt idx="5">
                  <c:v>15</c:v>
                </c:pt>
                <c:pt idx="6">
                  <c:v>21</c:v>
                </c:pt>
                <c:pt idx="7">
                  <c:v>27</c:v>
                </c:pt>
                <c:pt idx="8">
                  <c:v>33</c:v>
                </c:pt>
                <c:pt idx="9">
                  <c:v>22</c:v>
                </c:pt>
                <c:pt idx="10">
                  <c:v>17</c:v>
                </c:pt>
                <c:pt idx="11">
                  <c:v>10</c:v>
                </c:pt>
                <c:pt idx="12">
                  <c:v>6</c:v>
                </c:pt>
                <c:pt idx="13">
                  <c:v>3</c:v>
                </c:pt>
                <c:pt idx="14">
                  <c:v>4</c:v>
                </c:pt>
                <c:pt idx="15">
                  <c:v>1</c:v>
                </c:pt>
                <c:pt idx="16">
                  <c:v>2</c:v>
                </c:pt>
                <c:pt idx="17">
                  <c:v>0</c:v>
                </c:pt>
                <c:pt idx="18">
                  <c:v>2</c:v>
                </c:pt>
                <c:pt idx="19">
                  <c:v>1</c:v>
                </c:pt>
                <c:pt idx="20">
                  <c:v>0</c:v>
                </c:pt>
                <c:pt idx="2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28-4EFD-B166-E571BDA09611}"/>
            </c:ext>
          </c:extLst>
        </c:ser>
        <c:ser>
          <c:idx val="3"/>
          <c:order val="3"/>
          <c:tx>
            <c:strRef>
              <c:f>'[UofA Faculty Comp Review_24.17.01_v3.xlsx]Market Dashboard'!$S$85</c:f>
              <c:strCache>
                <c:ptCount val="1"/>
                <c:pt idx="0">
                  <c:v>Instructor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'[UofA Faculty Comp Review_24.17.01_v3.xlsx]Market Dashboard'!$O$86:$O$107</c:f>
              <c:strCache>
                <c:ptCount val="22"/>
                <c:pt idx="0">
                  <c:v>Under 50%</c:v>
                </c:pt>
                <c:pt idx="1">
                  <c:v>[50%, 55%)</c:v>
                </c:pt>
                <c:pt idx="2">
                  <c:v>[55%, 60%)</c:v>
                </c:pt>
                <c:pt idx="3">
                  <c:v>[60%, 65%)</c:v>
                </c:pt>
                <c:pt idx="4">
                  <c:v>[65%, 70%)</c:v>
                </c:pt>
                <c:pt idx="5">
                  <c:v>[70%, 75%)</c:v>
                </c:pt>
                <c:pt idx="6">
                  <c:v>[75%, 80%)</c:v>
                </c:pt>
                <c:pt idx="7">
                  <c:v>[80%, 85%)</c:v>
                </c:pt>
                <c:pt idx="8">
                  <c:v>[85%, 90%)</c:v>
                </c:pt>
                <c:pt idx="9">
                  <c:v>[90%, 95%)</c:v>
                </c:pt>
                <c:pt idx="10">
                  <c:v>[95%, 100%)</c:v>
                </c:pt>
                <c:pt idx="11">
                  <c:v>[100%, 105%)</c:v>
                </c:pt>
                <c:pt idx="12">
                  <c:v>[105%, 110%)</c:v>
                </c:pt>
                <c:pt idx="13">
                  <c:v>[110%, 115%)</c:v>
                </c:pt>
                <c:pt idx="14">
                  <c:v>[115%, 120%)</c:v>
                </c:pt>
                <c:pt idx="15">
                  <c:v>[120%, 125%)</c:v>
                </c:pt>
                <c:pt idx="16">
                  <c:v>[125%, 130%)</c:v>
                </c:pt>
                <c:pt idx="17">
                  <c:v>[130%, 135%)</c:v>
                </c:pt>
                <c:pt idx="18">
                  <c:v>[135%, 140%)</c:v>
                </c:pt>
                <c:pt idx="19">
                  <c:v>[140%, 145%)</c:v>
                </c:pt>
                <c:pt idx="20">
                  <c:v>[145%, 150%)</c:v>
                </c:pt>
                <c:pt idx="21">
                  <c:v>150% or over</c:v>
                </c:pt>
              </c:strCache>
            </c:strRef>
          </c:cat>
          <c:val>
            <c:numRef>
              <c:f>'[UofA Faculty Comp Review_24.17.01_v3.xlsx]Market Dashboard'!$S$86:$S$107</c:f>
              <c:numCache>
                <c:formatCode>General</c:formatCode>
                <c:ptCount val="22"/>
                <c:pt idx="0">
                  <c:v>3</c:v>
                </c:pt>
                <c:pt idx="1">
                  <c:v>2</c:v>
                </c:pt>
                <c:pt idx="2">
                  <c:v>12</c:v>
                </c:pt>
                <c:pt idx="3">
                  <c:v>31</c:v>
                </c:pt>
                <c:pt idx="4">
                  <c:v>27</c:v>
                </c:pt>
                <c:pt idx="5">
                  <c:v>51</c:v>
                </c:pt>
                <c:pt idx="6">
                  <c:v>59</c:v>
                </c:pt>
                <c:pt idx="7">
                  <c:v>32</c:v>
                </c:pt>
                <c:pt idx="8">
                  <c:v>27</c:v>
                </c:pt>
                <c:pt idx="9">
                  <c:v>10</c:v>
                </c:pt>
                <c:pt idx="10">
                  <c:v>10</c:v>
                </c:pt>
                <c:pt idx="11">
                  <c:v>8</c:v>
                </c:pt>
                <c:pt idx="12">
                  <c:v>6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28-4EFD-B166-E571BDA09611}"/>
            </c:ext>
          </c:extLst>
        </c:ser>
        <c:ser>
          <c:idx val="4"/>
          <c:order val="4"/>
          <c:tx>
            <c:strRef>
              <c:f>'[UofA Faculty Comp Review_24.17.01_v3.xlsx]Market Dashboard'!$T$85</c:f>
              <c:strCache>
                <c:ptCount val="1"/>
                <c:pt idx="0">
                  <c:v>Librarian</c:v>
                </c:pt>
              </c:strCache>
            </c:strRef>
          </c:tx>
          <c:spPr>
            <a:ln w="28575" cap="rnd">
              <a:solidFill>
                <a:srgbClr val="00682F"/>
              </a:solidFill>
              <a:round/>
            </a:ln>
            <a:effectLst/>
          </c:spPr>
          <c:marker>
            <c:symbol val="none"/>
          </c:marker>
          <c:cat>
            <c:strRef>
              <c:f>'[UofA Faculty Comp Review_24.17.01_v3.xlsx]Market Dashboard'!$O$86:$O$107</c:f>
              <c:strCache>
                <c:ptCount val="22"/>
                <c:pt idx="0">
                  <c:v>Under 50%</c:v>
                </c:pt>
                <c:pt idx="1">
                  <c:v>[50%, 55%)</c:v>
                </c:pt>
                <c:pt idx="2">
                  <c:v>[55%, 60%)</c:v>
                </c:pt>
                <c:pt idx="3">
                  <c:v>[60%, 65%)</c:v>
                </c:pt>
                <c:pt idx="4">
                  <c:v>[65%, 70%)</c:v>
                </c:pt>
                <c:pt idx="5">
                  <c:v>[70%, 75%)</c:v>
                </c:pt>
                <c:pt idx="6">
                  <c:v>[75%, 80%)</c:v>
                </c:pt>
                <c:pt idx="7">
                  <c:v>[80%, 85%)</c:v>
                </c:pt>
                <c:pt idx="8">
                  <c:v>[85%, 90%)</c:v>
                </c:pt>
                <c:pt idx="9">
                  <c:v>[90%, 95%)</c:v>
                </c:pt>
                <c:pt idx="10">
                  <c:v>[95%, 100%)</c:v>
                </c:pt>
                <c:pt idx="11">
                  <c:v>[100%, 105%)</c:v>
                </c:pt>
                <c:pt idx="12">
                  <c:v>[105%, 110%)</c:v>
                </c:pt>
                <c:pt idx="13">
                  <c:v>[110%, 115%)</c:v>
                </c:pt>
                <c:pt idx="14">
                  <c:v>[115%, 120%)</c:v>
                </c:pt>
                <c:pt idx="15">
                  <c:v>[120%, 125%)</c:v>
                </c:pt>
                <c:pt idx="16">
                  <c:v>[125%, 130%)</c:v>
                </c:pt>
                <c:pt idx="17">
                  <c:v>[130%, 135%)</c:v>
                </c:pt>
                <c:pt idx="18">
                  <c:v>[135%, 140%)</c:v>
                </c:pt>
                <c:pt idx="19">
                  <c:v>[140%, 145%)</c:v>
                </c:pt>
                <c:pt idx="20">
                  <c:v>[145%, 150%)</c:v>
                </c:pt>
                <c:pt idx="21">
                  <c:v>150% or over</c:v>
                </c:pt>
              </c:strCache>
            </c:strRef>
          </c:cat>
          <c:val>
            <c:numRef>
              <c:f>'[UofA Faculty Comp Review_24.17.01_v3.xlsx]Market Dashboard'!$T$86:$T$107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028-4EFD-B166-E571BDA09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0863359"/>
        <c:axId val="1869935103"/>
      </c:lineChart>
      <c:catAx>
        <c:axId val="20508633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r>
                  <a:rPr lang="en-US"/>
                  <a:t>Market Index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1869935103"/>
        <c:crosses val="autoZero"/>
        <c:auto val="1"/>
        <c:lblAlgn val="ctr"/>
        <c:lblOffset val="100"/>
        <c:tickLblSkip val="5"/>
        <c:noMultiLvlLbl val="0"/>
      </c:catAx>
      <c:valAx>
        <c:axId val="1869935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r>
                  <a:rPr lang="en-US"/>
                  <a:t>Number of Faculty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en-US"/>
          </a:p>
        </c:txPr>
        <c:crossAx val="2050863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4F4DC-1122-48F0-8BB3-DA19596DF0A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F8A33-0B20-4EAB-92ED-B4F7AEF97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6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F8A33-0B20-4EAB-92ED-B4F7AEF975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2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C4E04-CA5F-7648-90DB-9A65AECB7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97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5484" lvl="1"/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5484">
              <a:defRPr/>
            </a:pPr>
            <a:fld id="{1AA6FF21-C933-034E-8A18-3B504A3A00D6}" type="slidenum">
              <a:rPr lang="en-US">
                <a:solidFill>
                  <a:prstClr val="black"/>
                </a:solidFill>
              </a:rPr>
              <a:pPr defTabSz="475484"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84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FF21-C933-034E-8A18-3B504A3A00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47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6DAE5-8FD3-4B2F-9B97-64064BBF12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58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F8A33-0B20-4EAB-92ED-B4F7AEF975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61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F8A33-0B20-4EAB-92ED-B4F7AEF975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7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956F5-2F12-2EEA-13A0-6A4B58E8E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329DE4-BA71-5600-35E0-7927091EF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9581-F7EA-158B-10E5-5912ABF5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E43-66AB-46F9-BD22-3227CE0FC2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D191A-7D70-3B68-43B7-0C94EC8A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36E06-AE64-F8FA-FE71-72C8B513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6028-46D9-408E-A37B-E8B264E90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4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C39AC-92F0-2FF2-B813-9952A5981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604D49-3BE0-EC50-0A53-7817C0741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07A5E-904C-BC4F-E4CD-490CBB95F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E43-66AB-46F9-BD22-3227CE0FC2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21E2D-C50B-4B4A-E4E9-C233AEDA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DE919-DEB4-E96A-7D99-E1F14AC6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6028-46D9-408E-A37B-E8B264E90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6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71A304-FF4F-6B65-E80E-1DBB439F5B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21B34-AFA9-2384-AABE-840414EDF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5A9ED-9FAA-B58B-2A98-78096EA3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E43-66AB-46F9-BD22-3227CE0FC2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A0829-FD90-E9BF-D463-800C70E9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0FAE9-4174-17E0-E723-BE3AC7AA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6028-46D9-408E-A37B-E8B264E90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3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45431"/>
            <a:ext cx="10972800" cy="87782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Agenda Option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91837-AEAC-AE4F-B997-7DF14CC53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09800"/>
            <a:ext cx="10972800" cy="3657600"/>
          </a:xfrm>
        </p:spPr>
        <p:txBody>
          <a:bodyPr numCol="2" spcCol="365760">
            <a:normAutofit/>
          </a:bodyPr>
          <a:lstStyle>
            <a:lvl1pPr marL="463272" marR="0" indent="-463272" algn="l" defTabSz="609570" rtl="0" eaLnBrk="1" fontAlgn="auto" latinLnBrk="0" hangingPunct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 lang="en-US" sz="3200" b="0" i="0" smtClean="0">
                <a:effectLst/>
                <a:latin typeface="Montserrat" pitchFamily="2" charset="77"/>
              </a:defRPr>
            </a:lvl1pPr>
            <a:lvl2pPr marL="502894" marR="0" indent="-259068" algn="l" defTabSz="6095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◦"/>
              <a:tabLst/>
              <a:defRPr/>
            </a:lvl2pPr>
            <a:lvl3pPr marL="746723" marR="0" indent="-259068" algn="l" defTabSz="6095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–"/>
              <a:tabLst/>
              <a:defRPr/>
            </a:lvl3pPr>
            <a:lvl4pPr marL="990550" indent="-259068">
              <a:buFont typeface="Arial"/>
              <a:buChar char="⁃"/>
              <a:defRPr/>
            </a:lvl4pPr>
            <a:lvl5pPr marL="990550" indent="-259068">
              <a:buFont typeface="Arial"/>
              <a:buChar char="⁃"/>
              <a:defRPr/>
            </a:lvl5pPr>
          </a:lstStyle>
          <a:p>
            <a:pPr lvl="0"/>
            <a:r>
              <a:rPr lang="en-US"/>
              <a:t>Agenda Item 1</a:t>
            </a:r>
          </a:p>
          <a:p>
            <a:pPr lvl="0"/>
            <a:r>
              <a:rPr lang="en-US"/>
              <a:t>Agenda Item 2</a:t>
            </a:r>
          </a:p>
          <a:p>
            <a:pPr lvl="0"/>
            <a:r>
              <a:rPr lang="en-US"/>
              <a:t>Agenda Item 3</a:t>
            </a:r>
          </a:p>
          <a:p>
            <a:pPr lvl="0"/>
            <a:r>
              <a:rPr lang="en-US"/>
              <a:t>Agenda Item 4</a:t>
            </a:r>
          </a:p>
          <a:p>
            <a:pPr lvl="0"/>
            <a:r>
              <a:rPr lang="en-US"/>
              <a:t>Agenda Item 5</a:t>
            </a:r>
          </a:p>
          <a:p>
            <a:pPr lvl="0"/>
            <a:r>
              <a:rPr lang="en-US"/>
              <a:t>Agenda Item 6</a:t>
            </a:r>
          </a:p>
          <a:p>
            <a:pPr lvl="0"/>
            <a:r>
              <a:rPr lang="en-US"/>
              <a:t>Agenda Item 7</a:t>
            </a:r>
          </a:p>
          <a:p>
            <a:pPr lvl="0"/>
            <a:r>
              <a:rPr lang="en-US"/>
              <a:t>Agenda Item 8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97BBC916-A295-A34D-8EDB-412531F44F1F}"/>
              </a:ext>
            </a:extLst>
          </p:cNvPr>
          <p:cNvSpPr>
            <a:spLocks noGrp="1"/>
          </p:cNvSpPr>
          <p:nvPr>
            <p:ph type="subTitle" sz="quarter" idx="15" hasCustomPrompt="1"/>
          </p:nvPr>
        </p:nvSpPr>
        <p:spPr>
          <a:xfrm>
            <a:off x="609600" y="1426464"/>
            <a:ext cx="10972800" cy="58560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07607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4"/>
            <a:ext cx="10972800" cy="875563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725B6C17-23FC-404A-9860-42D139F32D92}"/>
              </a:ext>
            </a:extLst>
          </p:cNvPr>
          <p:cNvSpPr>
            <a:spLocks noGrp="1"/>
          </p:cNvSpPr>
          <p:nvPr>
            <p:ph type="subTitle" sz="quarter" idx="15" hasCustomPrompt="1"/>
          </p:nvPr>
        </p:nvSpPr>
        <p:spPr>
          <a:xfrm>
            <a:off x="609600" y="1421000"/>
            <a:ext cx="10972800" cy="58560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304209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87556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91837-AEAC-AE4F-B997-7DF14CC53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09800"/>
            <a:ext cx="10972800" cy="3657600"/>
          </a:xfrm>
        </p:spPr>
        <p:txBody>
          <a:bodyPr numCol="2" spcCol="365760">
            <a:normAutofit/>
          </a:bodyPr>
          <a:lstStyle>
            <a:lvl1pPr marL="259068" marR="0" indent="-259068" algn="l" defTabSz="6095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lang="en-US" sz="1467" b="0" i="0" smtClean="0">
                <a:effectLst/>
                <a:latin typeface="Montserrat" pitchFamily="2" charset="77"/>
              </a:defRPr>
            </a:lvl1pPr>
            <a:lvl2pPr marL="502894" marR="0" indent="-259068" algn="l" defTabSz="6095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2pPr>
            <a:lvl3pPr marL="746723" marR="0" indent="-259068" algn="l" defTabSz="6095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3pPr>
            <a:lvl4pPr marL="990550" indent="-259068">
              <a:buFont typeface="Montserrat" panose="00000500000000000000" pitchFamily="2" charset="0"/>
              <a:buChar char="•"/>
              <a:defRPr/>
            </a:lvl4pPr>
            <a:lvl5pPr marL="990550" indent="-259068">
              <a:buFont typeface="Montserrat" panose="00000500000000000000" pitchFamily="2" charset="0"/>
              <a:buChar char="•"/>
              <a:defRPr/>
            </a:lvl5pPr>
            <a:lvl6pPr marL="3047848" indent="0">
              <a:buNone/>
              <a:defRPr/>
            </a:lvl6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Est </a:t>
            </a:r>
            <a:r>
              <a:rPr lang="en-US" err="1"/>
              <a:t>ultricies</a:t>
            </a:r>
            <a:r>
              <a:rPr lang="en-US"/>
              <a:t> integer </a:t>
            </a:r>
            <a:r>
              <a:rPr lang="en-US" err="1"/>
              <a:t>quis</a:t>
            </a:r>
            <a:r>
              <a:rPr lang="en-US"/>
              <a:t> auctor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r>
              <a:rPr lang="en-US" err="1"/>
              <a:t>Commodo</a:t>
            </a:r>
            <a:r>
              <a:rPr lang="en-US"/>
              <a:t> sed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donec</a:t>
            </a:r>
            <a:r>
              <a:rPr lang="en-US"/>
              <a:t>.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. </a:t>
            </a:r>
          </a:p>
          <a:p>
            <a:pPr lvl="0"/>
            <a:r>
              <a:rPr lang="en-US"/>
              <a:t>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vitae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 lacinia </a:t>
            </a:r>
            <a:r>
              <a:rPr lang="en-US" err="1"/>
              <a:t>quis</a:t>
            </a:r>
            <a:r>
              <a:rPr lang="en-US"/>
              <a:t> vel. </a:t>
            </a:r>
          </a:p>
          <a:p>
            <a:pPr lvl="0"/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vitae </a:t>
            </a:r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. </a:t>
            </a:r>
          </a:p>
          <a:p>
            <a:pPr lvl="1"/>
            <a:r>
              <a:rPr lang="en-US"/>
              <a:t>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</a:t>
            </a:r>
          </a:p>
          <a:p>
            <a:pPr lvl="2"/>
            <a:r>
              <a:rPr lang="en-US"/>
              <a:t>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</a:t>
            </a:r>
          </a:p>
          <a:p>
            <a:pPr lvl="3"/>
            <a:r>
              <a:rPr lang="en-US" err="1"/>
              <a:t>Idfa</a:t>
            </a:r>
            <a:endParaRPr lang="en-US"/>
          </a:p>
          <a:p>
            <a:pPr lvl="4"/>
            <a:r>
              <a:rPr lang="en-US" err="1"/>
              <a:t>dfasdf</a:t>
            </a:r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97BBC916-A295-A34D-8EDB-412531F44F1F}"/>
              </a:ext>
            </a:extLst>
          </p:cNvPr>
          <p:cNvSpPr>
            <a:spLocks noGrp="1"/>
          </p:cNvSpPr>
          <p:nvPr>
            <p:ph type="subTitle" sz="quarter" idx="15" hasCustomPrompt="1"/>
          </p:nvPr>
        </p:nvSpPr>
        <p:spPr>
          <a:xfrm>
            <a:off x="609600" y="1421000"/>
            <a:ext cx="10972800" cy="58560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511103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B6D4-944E-034C-8440-3D73EA0A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432"/>
            <a:ext cx="10972800" cy="87556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91837-AEAC-AE4F-B997-7DF14CC538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09800"/>
            <a:ext cx="8128000" cy="3860800"/>
          </a:xfrm>
        </p:spPr>
        <p:txBody>
          <a:bodyPr numCol="1" spcCol="365760">
            <a:normAutofit/>
          </a:bodyPr>
          <a:lstStyle>
            <a:lvl1pPr marL="259068" marR="0" indent="-259068" algn="l" defTabSz="6095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lang="en-US" sz="1467" b="0" i="0" smtClean="0">
                <a:effectLst/>
                <a:latin typeface="Montserrat" pitchFamily="2" charset="77"/>
              </a:defRPr>
            </a:lvl1pPr>
            <a:lvl2pPr marL="502894" marR="0" indent="-259068" algn="l" defTabSz="6095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2pPr>
            <a:lvl3pPr marL="746723" marR="0" indent="-259068" algn="l" defTabSz="6095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Clr>
                <a:schemeClr val="tx1"/>
              </a:buClr>
              <a:buSzTx/>
              <a:buFont typeface="Montserrat" panose="00000500000000000000" pitchFamily="2" charset="0"/>
              <a:buChar char="•"/>
              <a:tabLst/>
              <a:defRPr sz="1467" b="0" i="0">
                <a:latin typeface="Montserrat" pitchFamily="2" charset="77"/>
              </a:defRPr>
            </a:lvl3pPr>
            <a:lvl4pPr marL="990550" indent="-259068">
              <a:buFont typeface="Montserrat" panose="00000500000000000000" pitchFamily="2" charset="0"/>
              <a:buChar char="•"/>
              <a:defRPr/>
            </a:lvl4pPr>
            <a:lvl5pPr marL="990550" indent="-259068">
              <a:buFont typeface="Montserrat" panose="00000500000000000000" pitchFamily="2" charset="0"/>
              <a:buChar char="•"/>
              <a:defRPr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lvl="0"/>
            <a:r>
              <a:rPr lang="en-US"/>
              <a:t>Est </a:t>
            </a:r>
            <a:r>
              <a:rPr lang="en-US" err="1"/>
              <a:t>ultricies</a:t>
            </a:r>
            <a:r>
              <a:rPr lang="en-US"/>
              <a:t> integer </a:t>
            </a:r>
            <a:r>
              <a:rPr lang="en-US" err="1"/>
              <a:t>quis</a:t>
            </a:r>
            <a:r>
              <a:rPr lang="en-US"/>
              <a:t> auctor </a:t>
            </a:r>
            <a:r>
              <a:rPr lang="en-US" err="1"/>
              <a:t>elit</a:t>
            </a:r>
            <a:r>
              <a:rPr lang="en-US"/>
              <a:t>. </a:t>
            </a:r>
          </a:p>
          <a:p>
            <a:pPr lvl="0"/>
            <a:r>
              <a:rPr lang="en-US" err="1"/>
              <a:t>Commodo</a:t>
            </a:r>
            <a:r>
              <a:rPr lang="en-US"/>
              <a:t> sed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donec</a:t>
            </a:r>
            <a:r>
              <a:rPr lang="en-US"/>
              <a:t>.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 vitae </a:t>
            </a:r>
            <a:r>
              <a:rPr lang="en-US" err="1"/>
              <a:t>elementum</a:t>
            </a:r>
            <a:r>
              <a:rPr lang="en-US"/>
              <a:t>. </a:t>
            </a:r>
          </a:p>
          <a:p>
            <a:pPr lvl="0"/>
            <a:r>
              <a:rPr lang="en-US"/>
              <a:t>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vitae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 lacinia </a:t>
            </a:r>
            <a:r>
              <a:rPr lang="en-US" err="1"/>
              <a:t>quis</a:t>
            </a:r>
            <a:r>
              <a:rPr lang="en-US"/>
              <a:t> vel. </a:t>
            </a:r>
          </a:p>
          <a:p>
            <a:pPr lvl="0"/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vitae </a:t>
            </a:r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. </a:t>
            </a:r>
          </a:p>
          <a:p>
            <a:pPr lvl="1"/>
            <a:r>
              <a:rPr lang="en-US"/>
              <a:t>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</a:t>
            </a:r>
          </a:p>
          <a:p>
            <a:pPr lvl="2"/>
            <a:r>
              <a:rPr lang="en-US"/>
              <a:t>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.</a:t>
            </a:r>
          </a:p>
          <a:p>
            <a:pPr lvl="3"/>
            <a:r>
              <a:rPr lang="en-US" err="1"/>
              <a:t>Asdfasdf</a:t>
            </a:r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97BBC916-A295-A34D-8EDB-412531F44F1F}"/>
              </a:ext>
            </a:extLst>
          </p:cNvPr>
          <p:cNvSpPr>
            <a:spLocks noGrp="1"/>
          </p:cNvSpPr>
          <p:nvPr>
            <p:ph type="subTitle" sz="quarter" idx="15" hasCustomPrompt="1"/>
          </p:nvPr>
        </p:nvSpPr>
        <p:spPr>
          <a:xfrm>
            <a:off x="609600" y="1421000"/>
            <a:ext cx="10972800" cy="58560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Montserrat" pitchFamily="2" charset="77"/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32479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FA4D-4915-D6EB-C1A5-2FEB27740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3EA0C-66EE-5905-E10F-B8B8B9064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DE64B-C2C9-5CF2-093E-5AA776F0D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E43-66AB-46F9-BD22-3227CE0FC2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F1DE7-B0D6-E625-08C2-391FD87C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DF188-0BD4-C4B9-AA4A-EDA9CB68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6028-46D9-408E-A37B-E8B264E90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05756-EFA8-558E-131E-C86A6AE2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144EC-C394-C2CE-CD76-7E9FC0C38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695E8-8F4A-D50F-0327-891347911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E43-66AB-46F9-BD22-3227CE0FC2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83FBB-6EB5-CEEF-7044-D72BCB4B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66D6B-DA00-D233-5D4A-AAB2526F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6028-46D9-408E-A37B-E8B264E90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E09E1-87FF-8F0D-D723-33AA2AF4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DD5BD-88C8-2002-4B72-9E5B036BB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2CA42-9022-64BA-E840-0ACB3A6E4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B0D61-B461-D748-2082-2A16C0B4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E43-66AB-46F9-BD22-3227CE0FC2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10407-A3CB-36F0-E815-C87325F38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2FC49-20F4-46F9-53EB-4DDCBDD0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6028-46D9-408E-A37B-E8B264E90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0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2F9E4-8D7C-5C21-DE10-DC998EE30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F1334-F7E9-96F2-ECE4-9CFEFD806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C78E4-244B-745F-4B86-F06192FAC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B4BC63-2791-0721-04A9-A10DBE24C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E236DD-CC22-3BE8-3208-374A80257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9BC17-F713-E2F3-EE11-571ECE466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E43-66AB-46F9-BD22-3227CE0FC2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59C1B7-63DD-B2C7-6D7C-F1FADBF0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B409F-78A0-5563-1640-01691D40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6028-46D9-408E-A37B-E8B264E90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3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DA8D-67C6-7148-3874-45A07881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964A6-5939-8F9C-5728-D45DBDEB4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E43-66AB-46F9-BD22-3227CE0FC2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8BBB0-E5E3-DCC6-BCB1-C5BED8CC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B8968-6A23-D3D1-F057-42B49D0E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6028-46D9-408E-A37B-E8B264E90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7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9E1B11-601C-2B19-9456-F70A8625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E43-66AB-46F9-BD22-3227CE0FC2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2DAA14-B243-04BA-8DE3-FFF69F3E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A8DDB-4CD6-CA53-2B26-CAEBE571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6028-46D9-408E-A37B-E8B264E90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0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44129-8C2A-8B4C-DA75-0D9360DF8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B6B1D-D728-EBF3-78D5-C20A319F6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3F33-7A59-9741-BC93-58BF5E272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6B7DD-B75B-35E5-3DF7-782526D4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E43-66AB-46F9-BD22-3227CE0FC2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EBF78-9277-A092-2911-C0CC1747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E7732-F597-3D7B-4677-9957A9F8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6028-46D9-408E-A37B-E8B264E90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7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8EF9-04D2-A179-3481-F8A89951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C2A377-7FE0-19B8-EEB6-256F1FD6B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77282-A540-631D-F8A0-EC9E80567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7803C-4790-7AB7-1F42-46112EF08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EE43-66AB-46F9-BD22-3227CE0FC2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30B8A-6BED-9132-D13F-755D2C71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F1846-3C36-B116-06E1-0637ABFE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6028-46D9-408E-A37B-E8B264E90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4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564725-6669-68EF-4C83-14D360FE3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F1DA2-9BAE-844F-5D51-19C8C53E9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A98E0-4E68-93E9-4CDD-3F3BB9211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31EE43-66AB-46F9-BD22-3227CE0FC2E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7D612-8F0C-1D82-0A4B-C4C74E1CD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8C0E0-23DA-BCFF-58A8-6588B2E00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F86028-46D9-408E-A37B-E8B264E90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2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5C7A69-1952-5372-3E4A-1D7EBEF19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5" r="20265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4835236-A319-BC49-B735-00100A99F194}"/>
              </a:ext>
            </a:extLst>
          </p:cNvPr>
          <p:cNvSpPr/>
          <p:nvPr/>
        </p:nvSpPr>
        <p:spPr>
          <a:xfrm>
            <a:off x="4876800" y="0"/>
            <a:ext cx="1219200" cy="6858000"/>
          </a:xfrm>
          <a:prstGeom prst="rect">
            <a:avLst/>
          </a:prstGeom>
          <a:solidFill>
            <a:srgbClr val="9D223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D82D81-A612-CA44-A898-D571F72C91F3}"/>
              </a:ext>
            </a:extLst>
          </p:cNvPr>
          <p:cNvSpPr txBox="1"/>
          <p:nvPr/>
        </p:nvSpPr>
        <p:spPr>
          <a:xfrm>
            <a:off x="7010400" y="4250947"/>
            <a:ext cx="4892566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rgbClr val="373535"/>
                </a:solidFill>
                <a:latin typeface="Lato"/>
                <a:ea typeface="Lato"/>
                <a:cs typeface="Lato"/>
              </a:rPr>
              <a:t>Academic Affairs Updates</a:t>
            </a:r>
          </a:p>
          <a:p>
            <a:pPr algn="ctr"/>
            <a:r>
              <a:rPr lang="en-US" sz="2800" b="1" dirty="0">
                <a:solidFill>
                  <a:srgbClr val="373535"/>
                </a:solidFill>
                <a:latin typeface="Lato"/>
                <a:ea typeface="Lato"/>
                <a:cs typeface="Lato"/>
              </a:rPr>
              <a:t>Faculty Senate</a:t>
            </a:r>
          </a:p>
          <a:p>
            <a:pPr algn="ctr"/>
            <a:r>
              <a:rPr lang="en-US" sz="2800" b="1" dirty="0">
                <a:solidFill>
                  <a:srgbClr val="373535"/>
                </a:solidFill>
                <a:latin typeface="Lato"/>
                <a:ea typeface="Lato"/>
                <a:cs typeface="Lato"/>
              </a:rPr>
              <a:t>September 11, 2024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397DC7-FC24-6D49-B8BA-C9870C8B2FD3}"/>
              </a:ext>
            </a:extLst>
          </p:cNvPr>
          <p:cNvSpPr/>
          <p:nvPr/>
        </p:nvSpPr>
        <p:spPr>
          <a:xfrm>
            <a:off x="5486400" y="0"/>
            <a:ext cx="609600" cy="6858000"/>
          </a:xfrm>
          <a:prstGeom prst="rect">
            <a:avLst/>
          </a:prstGeom>
          <a:solidFill>
            <a:srgbClr val="9D223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830CA2-D6FF-D653-5D98-EAF602640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5630" y="626874"/>
            <a:ext cx="3943009" cy="29972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4FD80A2-11DE-5741-915F-7C7CCFF389DB}"/>
              </a:ext>
            </a:extLst>
          </p:cNvPr>
          <p:cNvSpPr/>
          <p:nvPr/>
        </p:nvSpPr>
        <p:spPr>
          <a:xfrm>
            <a:off x="6096000" y="0"/>
            <a:ext cx="609600" cy="6858000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41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D3855D-7927-4AAC-5A56-D7FCC85A0259}"/>
              </a:ext>
            </a:extLst>
          </p:cNvPr>
          <p:cNvSpPr/>
          <p:nvPr/>
        </p:nvSpPr>
        <p:spPr>
          <a:xfrm>
            <a:off x="0" y="-84296"/>
            <a:ext cx="12192000" cy="1241091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85541A-B4C5-67D9-7E2A-98A7EEA8B3BE}"/>
              </a:ext>
            </a:extLst>
          </p:cNvPr>
          <p:cNvSpPr txBox="1">
            <a:spLocks/>
          </p:cNvSpPr>
          <p:nvPr/>
        </p:nvSpPr>
        <p:spPr>
          <a:xfrm>
            <a:off x="1695893" y="58338"/>
            <a:ext cx="8800214" cy="97872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</a:rPr>
              <a:t>Alignment on Faculty Pay Rates by CIP Code – </a:t>
            </a:r>
          </a:p>
          <a:p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</a:rPr>
              <a:t>Establishing Market Rates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A135342-971B-3FBE-E3BD-1E0905BF87BF}"/>
              </a:ext>
            </a:extLst>
          </p:cNvPr>
          <p:cNvSpPr txBox="1">
            <a:spLocks/>
          </p:cNvSpPr>
          <p:nvPr/>
        </p:nvSpPr>
        <p:spPr>
          <a:xfrm>
            <a:off x="489473" y="1280714"/>
            <a:ext cx="11082244" cy="34049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marL="0" indent="-228600" algn="l" defTabSz="60958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1700" dirty="0">
                <a:solidFill>
                  <a:schemeClr val="tx2"/>
                </a:solidFill>
                <a:latin typeface="Lato"/>
                <a:ea typeface="Lato"/>
                <a:cs typeface="Lato"/>
              </a:rPr>
              <a:t>Within each CIP Code, each academic rank has a separate market rate (the midpoint of the range).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62F86A-5612-4E65-0A08-F61B4D5C2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318583"/>
              </p:ext>
            </p:extLst>
          </p:nvPr>
        </p:nvGraphicFramePr>
        <p:xfrm>
          <a:off x="489473" y="1745131"/>
          <a:ext cx="11213054" cy="410279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5606527">
                  <a:extLst>
                    <a:ext uri="{9D8B030D-6E8A-4147-A177-3AD203B41FA5}">
                      <a16:colId xmlns:a16="http://schemas.microsoft.com/office/drawing/2014/main" val="2090016527"/>
                    </a:ext>
                  </a:extLst>
                </a:gridCol>
                <a:gridCol w="5606527">
                  <a:extLst>
                    <a:ext uri="{9D8B030D-6E8A-4147-A177-3AD203B41FA5}">
                      <a16:colId xmlns:a16="http://schemas.microsoft.com/office/drawing/2014/main" val="864267214"/>
                    </a:ext>
                  </a:extLst>
                </a:gridCol>
              </a:tblGrid>
              <a:tr h="41027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Lato"/>
                          <a:ea typeface="Lato"/>
                          <a:cs typeface="Lato"/>
                        </a:rPr>
                        <a:t>Department of Razorback Studies*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223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 anchor="ctr"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526667"/>
                  </a:ext>
                </a:extLst>
              </a:tr>
              <a:tr h="4102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Faculty Rank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Market Rate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2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395582"/>
                  </a:ext>
                </a:extLst>
              </a:tr>
              <a:tr h="410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Instructor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$56,896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702181"/>
                  </a:ext>
                </a:extLst>
              </a:tr>
              <a:tr h="410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Assistant Professor (tenure-track)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$75,136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418373"/>
                  </a:ext>
                </a:extLst>
              </a:tr>
              <a:tr h="410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Assistant Professor (non-tenure-track)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$66,383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91703"/>
                  </a:ext>
                </a:extLst>
              </a:tr>
              <a:tr h="410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Associate Professor (tenured)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$92,516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312823"/>
                  </a:ext>
                </a:extLst>
              </a:tr>
              <a:tr h="410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Associate Professor (non-tenure-track)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$83,561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445199"/>
                  </a:ext>
                </a:extLst>
              </a:tr>
              <a:tr h="410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Professor (tenured)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$138,463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596817"/>
                  </a:ext>
                </a:extLst>
              </a:tr>
              <a:tr h="410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Professor (non-tenure-track)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$122,920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717635"/>
                  </a:ext>
                </a:extLst>
              </a:tr>
              <a:tr h="410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Distinguished and University Professor (tenured)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$155,079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19605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5DA1472-52E3-DAF5-56FF-19ECF025599D}"/>
              </a:ext>
            </a:extLst>
          </p:cNvPr>
          <p:cNvSpPr txBox="1"/>
          <p:nvPr/>
        </p:nvSpPr>
        <p:spPr>
          <a:xfrm>
            <a:off x="489473" y="6036745"/>
            <a:ext cx="430850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solidFill>
                  <a:srgbClr val="212529"/>
                </a:solidFill>
                <a:ea typeface="+mn-lt"/>
                <a:cs typeface="+mn-lt"/>
              </a:rPr>
              <a:t>*The chart is used for illustrative purposes only.</a:t>
            </a:r>
            <a:endParaRPr lang="en-US" sz="1200" i="1" dirty="0">
              <a:solidFill>
                <a:srgbClr val="212529"/>
              </a:solidFill>
            </a:endParaRP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A9EBCF7-45FA-5F26-947D-2C9F2E8DC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127" y="6036937"/>
            <a:ext cx="2308400" cy="55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55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89CFBE-CDF6-205B-DAED-156DD13111E3}"/>
              </a:ext>
            </a:extLst>
          </p:cNvPr>
          <p:cNvSpPr/>
          <p:nvPr/>
        </p:nvSpPr>
        <p:spPr>
          <a:xfrm>
            <a:off x="0" y="0"/>
            <a:ext cx="12192000" cy="1218901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C6EDB-72D2-13E6-15ED-3A6E76CE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506" y="171666"/>
            <a:ext cx="8420987" cy="87556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</a:rPr>
              <a:t>Aligning on Faculty Pay Rates by CIP Code –</a:t>
            </a:r>
            <a:b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</a:rPr>
              <a:t>Applying Market Adjustment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F35AAC4-ACE5-2ED3-0148-6DF69D3D7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4523"/>
              </p:ext>
            </p:extLst>
          </p:nvPr>
        </p:nvGraphicFramePr>
        <p:xfrm>
          <a:off x="711798" y="1421641"/>
          <a:ext cx="10768404" cy="4418548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2692101">
                  <a:extLst>
                    <a:ext uri="{9D8B030D-6E8A-4147-A177-3AD203B41FA5}">
                      <a16:colId xmlns:a16="http://schemas.microsoft.com/office/drawing/2014/main" val="828100536"/>
                    </a:ext>
                  </a:extLst>
                </a:gridCol>
                <a:gridCol w="2692101">
                  <a:extLst>
                    <a:ext uri="{9D8B030D-6E8A-4147-A177-3AD203B41FA5}">
                      <a16:colId xmlns:a16="http://schemas.microsoft.com/office/drawing/2014/main" val="3963085100"/>
                    </a:ext>
                  </a:extLst>
                </a:gridCol>
                <a:gridCol w="5384202">
                  <a:extLst>
                    <a:ext uri="{9D8B030D-6E8A-4147-A177-3AD203B41FA5}">
                      <a16:colId xmlns:a16="http://schemas.microsoft.com/office/drawing/2014/main" val="2406632851"/>
                    </a:ext>
                  </a:extLst>
                </a:gridCol>
              </a:tblGrid>
              <a:tr h="60854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Percentage Pay to Market Rate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Market Adjustment 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89021"/>
                  </a:ext>
                </a:extLst>
              </a:tr>
              <a:tr h="368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95%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245723"/>
                  </a:ext>
                </a:extLst>
              </a:tr>
              <a:tr h="368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85%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90%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409954"/>
                  </a:ext>
                </a:extLst>
              </a:tr>
              <a:tr h="368332">
                <a:tc>
                  <a:txBody>
                    <a:bodyPr/>
                    <a:lstStyle/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85%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44366"/>
                  </a:ext>
                </a:extLst>
              </a:tr>
              <a:tr h="3764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75%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80%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3533"/>
                  </a:ext>
                </a:extLst>
              </a:tr>
              <a:tr h="3705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75%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37729"/>
                  </a:ext>
                </a:extLst>
              </a:tr>
              <a:tr h="3764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65%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70%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36449"/>
                  </a:ext>
                </a:extLst>
              </a:tr>
              <a:tr h="3764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65%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837204"/>
                  </a:ext>
                </a:extLst>
              </a:tr>
              <a:tr h="3764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55%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60%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25279"/>
                  </a:ext>
                </a:extLst>
              </a:tr>
              <a:tr h="3764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55%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23974"/>
                  </a:ext>
                </a:extLst>
              </a:tr>
              <a:tr h="3764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50%</a:t>
                      </a:r>
                    </a:p>
                  </a:txBody>
                  <a:tcPr marL="121920" marR="121920" marT="60960" marB="6096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924003"/>
                  </a:ext>
                </a:extLst>
              </a:tr>
            </a:tbl>
          </a:graphicData>
        </a:graphic>
      </p:graphicFrame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6DF111B-7FB2-E079-91DB-4EAADD124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127" y="6036937"/>
            <a:ext cx="2308400" cy="55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1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0EF586-B6F1-E495-E7BC-C734D8D55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8" b="19688"/>
          <a:stretch/>
        </p:blipFill>
        <p:spPr>
          <a:xfrm>
            <a:off x="1" y="0"/>
            <a:ext cx="12192000" cy="49275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FF7DE4-F761-014C-B841-3FA6B7D234EE}"/>
              </a:ext>
            </a:extLst>
          </p:cNvPr>
          <p:cNvSpPr/>
          <p:nvPr/>
        </p:nvSpPr>
        <p:spPr>
          <a:xfrm>
            <a:off x="-1" y="4927599"/>
            <a:ext cx="12192000" cy="1930400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37068A-DBD1-7247-83E2-9ACA7AA0A7B5}"/>
              </a:ext>
            </a:extLst>
          </p:cNvPr>
          <p:cNvSpPr/>
          <p:nvPr/>
        </p:nvSpPr>
        <p:spPr>
          <a:xfrm>
            <a:off x="1784484" y="5107970"/>
            <a:ext cx="8540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2E7BB7-C9B0-844D-B296-A8ABA31AC90B}"/>
              </a:ext>
            </a:extLst>
          </p:cNvPr>
          <p:cNvGrpSpPr/>
          <p:nvPr/>
        </p:nvGrpSpPr>
        <p:grpSpPr>
          <a:xfrm rot="5400000">
            <a:off x="5486400" y="-1778000"/>
            <a:ext cx="1219200" cy="12192000"/>
            <a:chOff x="4876800" y="0"/>
            <a:chExt cx="12192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938AE3-865E-1D47-A9A6-8F33AF91DDDB}"/>
                </a:ext>
              </a:extLst>
            </p:cNvPr>
            <p:cNvSpPr/>
            <p:nvPr/>
          </p:nvSpPr>
          <p:spPr>
            <a:xfrm>
              <a:off x="4876800" y="0"/>
              <a:ext cx="1219200" cy="6858000"/>
            </a:xfrm>
            <a:prstGeom prst="rect">
              <a:avLst/>
            </a:prstGeom>
            <a:solidFill>
              <a:srgbClr val="9D223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8EEFF2-986A-ED47-85C7-272D4977F1E3}"/>
                </a:ext>
              </a:extLst>
            </p:cNvPr>
            <p:cNvSpPr/>
            <p:nvPr/>
          </p:nvSpPr>
          <p:spPr>
            <a:xfrm>
              <a:off x="5486400" y="0"/>
              <a:ext cx="609600" cy="6858000"/>
            </a:xfrm>
            <a:prstGeom prst="rect">
              <a:avLst/>
            </a:prstGeom>
            <a:solidFill>
              <a:srgbClr val="9D223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301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60B45-7234-C74F-7B43-AC9B9C19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Academic Affairs Agenda Items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CAFFBC-8C91-D1AC-D07B-A0EF6DD38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r="20356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96A394C-AF17-4E40-8854-6EAA2F53D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865" y="6036937"/>
            <a:ext cx="2308400" cy="55361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ECC1CD-1A88-4D63-DCFD-6A7F1B3A9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740917"/>
              </p:ext>
            </p:extLst>
          </p:nvPr>
        </p:nvGraphicFramePr>
        <p:xfrm>
          <a:off x="704850" y="2532379"/>
          <a:ext cx="475615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50">
                  <a:extLst>
                    <a:ext uri="{9D8B030D-6E8A-4147-A177-3AD203B41FA5}">
                      <a16:colId xmlns:a16="http://schemas.microsoft.com/office/drawing/2014/main" val="504371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 Enrollment Update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9D2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D2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25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 Facilities Update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9D2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D2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482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 AI Taskforce</a:t>
                      </a:r>
                    </a:p>
                  </a:txBody>
                  <a:tcPr>
                    <a:lnT w="19050" cap="flat" cmpd="sng" algn="ctr">
                      <a:solidFill>
                        <a:srgbClr val="9D2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D2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30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 Blackboard Ultra Conversion</a:t>
                      </a:r>
                    </a:p>
                  </a:txBody>
                  <a:tcPr>
                    <a:lnT w="19050" cap="flat" cmpd="sng" algn="ctr">
                      <a:solidFill>
                        <a:srgbClr val="9D2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D2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619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 Turnitin Available</a:t>
                      </a:r>
                    </a:p>
                  </a:txBody>
                  <a:tcPr>
                    <a:lnT w="19050" cap="flat" cmpd="sng" algn="ctr">
                      <a:solidFill>
                        <a:srgbClr val="9D2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D2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307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6. Instructional Modes Update</a:t>
                      </a:r>
                    </a:p>
                  </a:txBody>
                  <a:tcPr>
                    <a:lnT w="19050" cap="flat" cmpd="sng" algn="ctr">
                      <a:solidFill>
                        <a:srgbClr val="9D2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D2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34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7. Clicker Update</a:t>
                      </a:r>
                    </a:p>
                  </a:txBody>
                  <a:tcPr>
                    <a:lnT w="19050" cap="flat" cmpd="sng" algn="ctr">
                      <a:solidFill>
                        <a:srgbClr val="9D2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D2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240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8. New Classrooms – Stone and Rock House</a:t>
                      </a:r>
                    </a:p>
                  </a:txBody>
                  <a:tcPr>
                    <a:lnT w="19050" cap="flat" cmpd="sng" algn="ctr">
                      <a:solidFill>
                        <a:srgbClr val="9D2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D2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394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9. Staff Compensation and Classification Study</a:t>
                      </a:r>
                    </a:p>
                  </a:txBody>
                  <a:tcPr>
                    <a:lnT w="19050" cap="flat" cmpd="sng" algn="ctr">
                      <a:solidFill>
                        <a:srgbClr val="9D2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D2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011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10. Graduate Assistant Benchmarking Project</a:t>
                      </a:r>
                    </a:p>
                  </a:txBody>
                  <a:tcPr>
                    <a:lnT w="19050" cap="flat" cmpd="sng" algn="ctr">
                      <a:solidFill>
                        <a:srgbClr val="9D2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D2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873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 Faculty Compensation</a:t>
                      </a:r>
                    </a:p>
                  </a:txBody>
                  <a:tcPr>
                    <a:lnT w="19050" cap="flat" cmpd="sng" algn="ctr">
                      <a:solidFill>
                        <a:srgbClr val="9D2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85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56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1AE14A-DFFB-9E5F-EAE1-B3655EE047A6}"/>
              </a:ext>
            </a:extLst>
          </p:cNvPr>
          <p:cNvSpPr/>
          <p:nvPr/>
        </p:nvSpPr>
        <p:spPr>
          <a:xfrm>
            <a:off x="0" y="-1"/>
            <a:ext cx="12192000" cy="1930397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48658-2BB3-B273-11AE-FAD9BB3B09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88" b="19688"/>
          <a:stretch/>
        </p:blipFill>
        <p:spPr>
          <a:xfrm>
            <a:off x="-2" y="1930399"/>
            <a:ext cx="12192001" cy="49276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95DB664-911F-1F4A-9F28-100DC7EB56E8}"/>
              </a:ext>
            </a:extLst>
          </p:cNvPr>
          <p:cNvGrpSpPr/>
          <p:nvPr/>
        </p:nvGrpSpPr>
        <p:grpSpPr>
          <a:xfrm rot="16200000">
            <a:off x="5486400" y="-3556000"/>
            <a:ext cx="1219200" cy="12192000"/>
            <a:chOff x="4876800" y="0"/>
            <a:chExt cx="12192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EAFC339-B75A-4B40-9BEF-E84D5D0BFF8B}"/>
                </a:ext>
              </a:extLst>
            </p:cNvPr>
            <p:cNvSpPr/>
            <p:nvPr/>
          </p:nvSpPr>
          <p:spPr>
            <a:xfrm>
              <a:off x="4876800" y="0"/>
              <a:ext cx="1219200" cy="6858000"/>
            </a:xfrm>
            <a:prstGeom prst="rect">
              <a:avLst/>
            </a:prstGeom>
            <a:solidFill>
              <a:srgbClr val="9D223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5D525A-5D20-C149-AC9D-966EFD8330F7}"/>
                </a:ext>
              </a:extLst>
            </p:cNvPr>
            <p:cNvSpPr/>
            <p:nvPr/>
          </p:nvSpPr>
          <p:spPr>
            <a:xfrm>
              <a:off x="5486400" y="0"/>
              <a:ext cx="609600" cy="6858000"/>
            </a:xfrm>
            <a:prstGeom prst="rect">
              <a:avLst/>
            </a:prstGeom>
            <a:solidFill>
              <a:srgbClr val="9D223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51C9B64-D643-164D-A145-80265332FFB6}"/>
              </a:ext>
            </a:extLst>
          </p:cNvPr>
          <p:cNvSpPr/>
          <p:nvPr/>
        </p:nvSpPr>
        <p:spPr>
          <a:xfrm>
            <a:off x="1098696" y="406903"/>
            <a:ext cx="9994604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Faculty Compensation Study</a:t>
            </a:r>
          </a:p>
        </p:txBody>
      </p:sp>
    </p:spTree>
    <p:extLst>
      <p:ext uri="{BB962C8B-B14F-4D97-AF65-F5344CB8AC3E}">
        <p14:creationId xmlns:p14="http://schemas.microsoft.com/office/powerpoint/2010/main" val="417294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5B705B-B9C9-7BB7-850C-FB4653BF0A90}"/>
              </a:ext>
            </a:extLst>
          </p:cNvPr>
          <p:cNvSpPr/>
          <p:nvPr/>
        </p:nvSpPr>
        <p:spPr>
          <a:xfrm>
            <a:off x="0" y="0"/>
            <a:ext cx="12192000" cy="1067806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DCAE1-B601-E656-CD72-3A8A6ADAB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75" y="222142"/>
            <a:ext cx="11787315" cy="59412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77"/>
              </a:rPr>
              <a:t>Market Analysis Approach — October 2023 to September 2024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C049421-2E8E-732B-661A-D9A183945A6F}"/>
              </a:ext>
            </a:extLst>
          </p:cNvPr>
          <p:cNvGrpSpPr/>
          <p:nvPr/>
        </p:nvGrpSpPr>
        <p:grpSpPr>
          <a:xfrm>
            <a:off x="153574" y="1319016"/>
            <a:ext cx="11884851" cy="3098752"/>
            <a:chOff x="87255" y="2169515"/>
            <a:chExt cx="8913638" cy="232406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F842AFC-DDFF-FC3D-9F3E-A9CC1FA4978F}"/>
                </a:ext>
              </a:extLst>
            </p:cNvPr>
            <p:cNvSpPr/>
            <p:nvPr/>
          </p:nvSpPr>
          <p:spPr>
            <a:xfrm>
              <a:off x="6769757" y="2254986"/>
              <a:ext cx="2194560" cy="2194560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>
                <a:defRPr/>
              </a:pPr>
              <a:endParaRPr lang="en-US">
                <a:solidFill>
                  <a:srgbClr val="242724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0470D18-1A67-D2BE-DE6D-22E73D5BF093}"/>
                </a:ext>
              </a:extLst>
            </p:cNvPr>
            <p:cNvSpPr/>
            <p:nvPr/>
          </p:nvSpPr>
          <p:spPr>
            <a:xfrm>
              <a:off x="6766956" y="2169515"/>
              <a:ext cx="2215740" cy="1157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>
                <a:defRPr/>
              </a:pPr>
              <a:endParaRPr lang="en-US">
                <a:solidFill>
                  <a:srgbClr val="242724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6A7D8CC-F957-1F97-E8D5-15D92DF69D4F}"/>
                </a:ext>
              </a:extLst>
            </p:cNvPr>
            <p:cNvSpPr/>
            <p:nvPr/>
          </p:nvSpPr>
          <p:spPr>
            <a:xfrm>
              <a:off x="4563027" y="2253172"/>
              <a:ext cx="2194560" cy="2194560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>
                <a:defRPr/>
              </a:pPr>
              <a:endParaRPr lang="en-US">
                <a:solidFill>
                  <a:srgbClr val="242724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3B9F502-56E0-AE9C-C5EA-0799DF1A4BC2}"/>
                </a:ext>
              </a:extLst>
            </p:cNvPr>
            <p:cNvSpPr/>
            <p:nvPr/>
          </p:nvSpPr>
          <p:spPr>
            <a:xfrm>
              <a:off x="4555653" y="3330640"/>
              <a:ext cx="2211303" cy="1157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>
                <a:defRPr/>
              </a:pPr>
              <a:endParaRPr lang="en-US">
                <a:solidFill>
                  <a:srgbClr val="242724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916FFA4-2DD0-F3D2-1F58-4111B6777E0E}"/>
                </a:ext>
              </a:extLst>
            </p:cNvPr>
            <p:cNvSpPr/>
            <p:nvPr/>
          </p:nvSpPr>
          <p:spPr>
            <a:xfrm>
              <a:off x="138444" y="2258771"/>
              <a:ext cx="2194560" cy="2194560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>
                <a:defRPr/>
              </a:pPr>
              <a:endParaRPr lang="en-US">
                <a:solidFill>
                  <a:srgbClr val="242724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601C1B8-5F03-0147-89C4-34ED4C0CAF84}"/>
                </a:ext>
              </a:extLst>
            </p:cNvPr>
            <p:cNvSpPr/>
            <p:nvPr/>
          </p:nvSpPr>
          <p:spPr>
            <a:xfrm>
              <a:off x="87255" y="3336239"/>
              <a:ext cx="2253990" cy="1157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>
                <a:defRPr/>
              </a:pPr>
              <a:endParaRPr lang="en-US">
                <a:solidFill>
                  <a:srgbClr val="242724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94D9B92-0DB4-A557-275A-B17FEB048330}"/>
                </a:ext>
              </a:extLst>
            </p:cNvPr>
            <p:cNvSpPr/>
            <p:nvPr/>
          </p:nvSpPr>
          <p:spPr>
            <a:xfrm>
              <a:off x="2354144" y="2258771"/>
              <a:ext cx="2194560" cy="2194560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>
                <a:defRPr/>
              </a:pPr>
              <a:endParaRPr lang="en-US">
                <a:solidFill>
                  <a:srgbClr val="242724"/>
                </a:solidFill>
                <a:latin typeface="Lato" panose="020F0502020204030203" pitchFamily="34" charset="77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F97099E-2D0F-D636-6258-BB87CA1360A1}"/>
                </a:ext>
              </a:extLst>
            </p:cNvPr>
            <p:cNvSpPr/>
            <p:nvPr/>
          </p:nvSpPr>
          <p:spPr>
            <a:xfrm>
              <a:off x="2339913" y="2173300"/>
              <a:ext cx="2215740" cy="1157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>
                <a:defRPr/>
              </a:pPr>
              <a:endParaRPr lang="en-US">
                <a:solidFill>
                  <a:srgbClr val="242724"/>
                </a:solidFill>
                <a:latin typeface="Lato" panose="020F0502020204030203" pitchFamily="34" charset="77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E4E339B-4ED1-5318-33AD-397AB8E0FB93}"/>
                </a:ext>
              </a:extLst>
            </p:cNvPr>
            <p:cNvGrpSpPr/>
            <p:nvPr/>
          </p:nvGrpSpPr>
          <p:grpSpPr>
            <a:xfrm>
              <a:off x="240632" y="2373000"/>
              <a:ext cx="1995949" cy="1995949"/>
              <a:chOff x="240632" y="2352680"/>
              <a:chExt cx="1995949" cy="1995949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F0580381-21E4-B470-C803-5E22954C917F}"/>
                  </a:ext>
                </a:extLst>
              </p:cNvPr>
              <p:cNvSpPr/>
              <p:nvPr/>
            </p:nvSpPr>
            <p:spPr>
              <a:xfrm>
                <a:off x="240632" y="2352680"/>
                <a:ext cx="1995949" cy="1995949"/>
              </a:xfrm>
              <a:prstGeom prst="ellipse">
                <a:avLst/>
              </a:prstGeom>
              <a:solidFill>
                <a:srgbClr val="3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09570">
                  <a:defRPr/>
                </a:pPr>
                <a:endParaRPr lang="en-US">
                  <a:solidFill>
                    <a:srgbClr val="242724"/>
                  </a:solidFill>
                  <a:latin typeface="Lato" panose="020F0502020204030203" pitchFamily="34" charset="77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2A5C02E-73C3-D446-9481-F731877D46A3}"/>
                  </a:ext>
                </a:extLst>
              </p:cNvPr>
              <p:cNvSpPr/>
              <p:nvPr/>
            </p:nvSpPr>
            <p:spPr>
              <a:xfrm>
                <a:off x="347067" y="2459114"/>
                <a:ext cx="1783080" cy="17830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09570">
                  <a:defRPr/>
                </a:pPr>
                <a:endParaRPr lang="en-US">
                  <a:solidFill>
                    <a:srgbClr val="242724"/>
                  </a:solidFill>
                  <a:latin typeface="Lato" panose="020F0502020204030203" pitchFamily="34" charset="77"/>
                </a:endParaRPr>
              </a:p>
            </p:txBody>
          </p:sp>
          <p:sp>
            <p:nvSpPr>
              <p:cNvPr id="89" name="Isosceles Triangle 88">
                <a:extLst>
                  <a:ext uri="{FF2B5EF4-FFF2-40B4-BE49-F238E27FC236}">
                    <a16:creationId xmlns:a16="http://schemas.microsoft.com/office/drawing/2014/main" id="{C5AEA409-FBA7-F18C-21C4-0DC485665425}"/>
                  </a:ext>
                </a:extLst>
              </p:cNvPr>
              <p:cNvSpPr/>
              <p:nvPr/>
            </p:nvSpPr>
            <p:spPr>
              <a:xfrm rot="5400000">
                <a:off x="321062" y="3186222"/>
                <a:ext cx="332747" cy="328863"/>
              </a:xfrm>
              <a:prstGeom prst="triangle">
                <a:avLst/>
              </a:prstGeom>
              <a:solidFill>
                <a:srgbClr val="3F7F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09570">
                  <a:defRPr/>
                </a:pPr>
                <a:endParaRPr lang="en-US">
                  <a:solidFill>
                    <a:srgbClr val="242724"/>
                  </a:solidFill>
                  <a:latin typeface="Lato" panose="020F0502020204030203" pitchFamily="34" charset="77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F99E867-43B9-A828-8570-10B7B8DC7C42}"/>
                </a:ext>
              </a:extLst>
            </p:cNvPr>
            <p:cNvGrpSpPr/>
            <p:nvPr/>
          </p:nvGrpSpPr>
          <p:grpSpPr>
            <a:xfrm>
              <a:off x="6865227" y="2352680"/>
              <a:ext cx="1995949" cy="1995949"/>
              <a:chOff x="2446421" y="2352680"/>
              <a:chExt cx="1995949" cy="1995949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A7B12AB-904B-D4DE-F074-979D60BD99A0}"/>
                  </a:ext>
                </a:extLst>
              </p:cNvPr>
              <p:cNvSpPr/>
              <p:nvPr/>
            </p:nvSpPr>
            <p:spPr>
              <a:xfrm>
                <a:off x="2446421" y="2352680"/>
                <a:ext cx="1995949" cy="1995949"/>
              </a:xfrm>
              <a:prstGeom prst="ellipse">
                <a:avLst/>
              </a:prstGeom>
              <a:solidFill>
                <a:srgbClr val="9D223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09570">
                  <a:defRPr/>
                </a:pPr>
                <a:endParaRPr lang="en-US">
                  <a:solidFill>
                    <a:srgbClr val="242724"/>
                  </a:solidFill>
                  <a:latin typeface="Lato" panose="020F0502020204030203" pitchFamily="34" charset="77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3CF94F96-0A18-D313-753A-D0668E075E61}"/>
                  </a:ext>
                </a:extLst>
              </p:cNvPr>
              <p:cNvSpPr/>
              <p:nvPr/>
            </p:nvSpPr>
            <p:spPr>
              <a:xfrm>
                <a:off x="2552856" y="2459114"/>
                <a:ext cx="1783080" cy="17830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09570">
                  <a:defRPr/>
                </a:pPr>
                <a:endParaRPr lang="en-US">
                  <a:solidFill>
                    <a:srgbClr val="242724"/>
                  </a:solidFill>
                  <a:latin typeface="Lato" panose="020F0502020204030203" pitchFamily="34" charset="77"/>
                </a:endParaRPr>
              </a:p>
            </p:txBody>
          </p:sp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5BE9368A-727C-BEE5-04AA-A6E62C3B61DC}"/>
                  </a:ext>
                </a:extLst>
              </p:cNvPr>
              <p:cNvSpPr/>
              <p:nvPr/>
            </p:nvSpPr>
            <p:spPr>
              <a:xfrm rot="5400000">
                <a:off x="2526851" y="3186222"/>
                <a:ext cx="332747" cy="328863"/>
              </a:xfrm>
              <a:prstGeom prst="triangle">
                <a:avLst/>
              </a:prstGeom>
              <a:solidFill>
                <a:srgbClr val="9D223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09570">
                  <a:defRPr/>
                </a:pPr>
                <a:endParaRPr lang="en-US">
                  <a:solidFill>
                    <a:srgbClr val="242724"/>
                  </a:solidFill>
                  <a:latin typeface="Lato" panose="020F0502020204030203" pitchFamily="34" charset="77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F9EAD15-31DE-3F93-3C0B-75CB9C584FB7}"/>
                </a:ext>
              </a:extLst>
            </p:cNvPr>
            <p:cNvGrpSpPr/>
            <p:nvPr/>
          </p:nvGrpSpPr>
          <p:grpSpPr>
            <a:xfrm>
              <a:off x="2438409" y="2332360"/>
              <a:ext cx="1995949" cy="1995949"/>
              <a:chOff x="4653503" y="2352680"/>
              <a:chExt cx="1995949" cy="1995949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D5FA454-63D6-0E0C-B2E3-A38B6237B3F6}"/>
                  </a:ext>
                </a:extLst>
              </p:cNvPr>
              <p:cNvSpPr/>
              <p:nvPr/>
            </p:nvSpPr>
            <p:spPr>
              <a:xfrm>
                <a:off x="4653503" y="2352680"/>
                <a:ext cx="1995949" cy="1995949"/>
              </a:xfrm>
              <a:prstGeom prst="ellipse">
                <a:avLst/>
              </a:prstGeom>
              <a:solidFill>
                <a:srgbClr val="DBC7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09570">
                  <a:defRPr/>
                </a:pPr>
                <a:endParaRPr lang="en-US">
                  <a:solidFill>
                    <a:srgbClr val="242724"/>
                  </a:solidFill>
                  <a:latin typeface="Lato" panose="020F0502020204030203" pitchFamily="34" charset="77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E956E4E-E0AA-7FDF-DBDE-977365090103}"/>
                  </a:ext>
                </a:extLst>
              </p:cNvPr>
              <p:cNvSpPr/>
              <p:nvPr/>
            </p:nvSpPr>
            <p:spPr>
              <a:xfrm>
                <a:off x="4759938" y="2459114"/>
                <a:ext cx="1783080" cy="17830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09570">
                  <a:defRPr/>
                </a:pPr>
                <a:endParaRPr lang="en-US">
                  <a:solidFill>
                    <a:srgbClr val="242724"/>
                  </a:solidFill>
                  <a:latin typeface="Lato" panose="020F0502020204030203" pitchFamily="34" charset="77"/>
                </a:endParaRPr>
              </a:p>
            </p:txBody>
          </p:sp>
          <p:sp>
            <p:nvSpPr>
              <p:cNvPr id="83" name="Isosceles Triangle 82">
                <a:extLst>
                  <a:ext uri="{FF2B5EF4-FFF2-40B4-BE49-F238E27FC236}">
                    <a16:creationId xmlns:a16="http://schemas.microsoft.com/office/drawing/2014/main" id="{93F39473-67AF-D7E6-7B77-C41D39B42BEE}"/>
                  </a:ext>
                </a:extLst>
              </p:cNvPr>
              <p:cNvSpPr/>
              <p:nvPr/>
            </p:nvSpPr>
            <p:spPr>
              <a:xfrm rot="5400000">
                <a:off x="4733933" y="3186222"/>
                <a:ext cx="332747" cy="328863"/>
              </a:xfrm>
              <a:prstGeom prst="triangle">
                <a:avLst/>
              </a:prstGeom>
              <a:solidFill>
                <a:srgbClr val="DBC75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09570">
                  <a:defRPr/>
                </a:pPr>
                <a:endParaRPr lang="en-US">
                  <a:solidFill>
                    <a:srgbClr val="242724"/>
                  </a:solidFill>
                  <a:latin typeface="Lato" panose="020F0502020204030203" pitchFamily="34" charset="77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9635978-A5E1-7DF8-7863-A46D6E42F281}"/>
                </a:ext>
              </a:extLst>
            </p:cNvPr>
            <p:cNvGrpSpPr/>
            <p:nvPr/>
          </p:nvGrpSpPr>
          <p:grpSpPr>
            <a:xfrm>
              <a:off x="4665534" y="2373000"/>
              <a:ext cx="1995949" cy="1995949"/>
              <a:chOff x="6859292" y="2352680"/>
              <a:chExt cx="1995949" cy="1995949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1E965FD-6605-72CA-73B2-398736D5689A}"/>
                  </a:ext>
                </a:extLst>
              </p:cNvPr>
              <p:cNvSpPr/>
              <p:nvPr/>
            </p:nvSpPr>
            <p:spPr>
              <a:xfrm>
                <a:off x="6859292" y="2352680"/>
                <a:ext cx="1995949" cy="1995949"/>
              </a:xfrm>
              <a:prstGeom prst="ellipse">
                <a:avLst/>
              </a:prstGeom>
              <a:solidFill>
                <a:srgbClr val="CA6A2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09570">
                  <a:defRPr/>
                </a:pPr>
                <a:endParaRPr lang="en-US">
                  <a:solidFill>
                    <a:srgbClr val="242724"/>
                  </a:solidFill>
                  <a:latin typeface="Lato" panose="020F0502020204030203" pitchFamily="34" charset="77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A6DC176-BA8E-E4B2-0603-BFB71E73B2D5}"/>
                  </a:ext>
                </a:extLst>
              </p:cNvPr>
              <p:cNvSpPr/>
              <p:nvPr/>
            </p:nvSpPr>
            <p:spPr>
              <a:xfrm>
                <a:off x="6965727" y="2459114"/>
                <a:ext cx="1783080" cy="17830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09570">
                  <a:defRPr/>
                </a:pPr>
                <a:endParaRPr lang="en-US">
                  <a:solidFill>
                    <a:srgbClr val="242724"/>
                  </a:solidFill>
                  <a:latin typeface="Lato" panose="020F0502020204030203" pitchFamily="34" charset="77"/>
                </a:endParaRPr>
              </a:p>
            </p:txBody>
          </p:sp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4C6A27EF-BBF7-7062-A138-74B26B280F96}"/>
                  </a:ext>
                </a:extLst>
              </p:cNvPr>
              <p:cNvSpPr/>
              <p:nvPr/>
            </p:nvSpPr>
            <p:spPr>
              <a:xfrm rot="5400000">
                <a:off x="6939722" y="3186222"/>
                <a:ext cx="332747" cy="328863"/>
              </a:xfrm>
              <a:prstGeom prst="triangle">
                <a:avLst/>
              </a:prstGeom>
              <a:solidFill>
                <a:srgbClr val="CA6A2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09570">
                  <a:defRPr/>
                </a:pPr>
                <a:endParaRPr lang="en-US">
                  <a:solidFill>
                    <a:srgbClr val="242724"/>
                  </a:solidFill>
                  <a:latin typeface="Lato" panose="020F0502020204030203" pitchFamily="34" charset="77"/>
                </a:endParaRPr>
              </a:p>
            </p:txBody>
          </p: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1B43384-3A96-8605-75DD-14E4D607CCBC}"/>
                </a:ext>
              </a:extLst>
            </p:cNvPr>
            <p:cNvSpPr/>
            <p:nvPr/>
          </p:nvSpPr>
          <p:spPr>
            <a:xfrm>
              <a:off x="465907" y="3228729"/>
              <a:ext cx="1485099" cy="2566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>
                <a:defRPr/>
              </a:pPr>
              <a:r>
                <a:rPr lang="en-US" sz="1867">
                  <a:solidFill>
                    <a:srgbClr val="242724"/>
                  </a:solidFill>
                  <a:latin typeface="Lato" panose="020F0502020204030203" pitchFamily="34" charset="77"/>
                </a:rPr>
                <a:t>COLLECT</a:t>
              </a:r>
              <a:br>
                <a:rPr lang="en-US" sz="1867">
                  <a:solidFill>
                    <a:srgbClr val="242724"/>
                  </a:solidFill>
                  <a:latin typeface="Lato" panose="020F0502020204030203" pitchFamily="34" charset="77"/>
                </a:rPr>
              </a:br>
              <a:r>
                <a:rPr lang="en-US" sz="1867">
                  <a:solidFill>
                    <a:srgbClr val="242724"/>
                  </a:solidFill>
                  <a:latin typeface="Lato" panose="020F0502020204030203" pitchFamily="34" charset="77"/>
                </a:rPr>
                <a:t>BENCHMARK DATA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B3F3697-73BF-4460-4ABB-912821D7B747}"/>
                </a:ext>
              </a:extLst>
            </p:cNvPr>
            <p:cNvSpPr/>
            <p:nvPr/>
          </p:nvSpPr>
          <p:spPr>
            <a:xfrm>
              <a:off x="7165100" y="3219660"/>
              <a:ext cx="1478281" cy="2566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>
                <a:defRPr/>
              </a:pPr>
              <a:r>
                <a:rPr lang="en-US" sz="1867">
                  <a:solidFill>
                    <a:srgbClr val="242724"/>
                  </a:solidFill>
                  <a:latin typeface="Lato" panose="020F0502020204030203" pitchFamily="34" charset="77"/>
                </a:rPr>
                <a:t>DEFINE PATH FORWARD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418C8C5-0340-1C11-F302-FCFA59F4104C}"/>
                </a:ext>
              </a:extLst>
            </p:cNvPr>
            <p:cNvSpPr/>
            <p:nvPr/>
          </p:nvSpPr>
          <p:spPr>
            <a:xfrm>
              <a:off x="2750423" y="3204600"/>
              <a:ext cx="1476768" cy="2566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>
                <a:defRPr/>
              </a:pPr>
              <a:r>
                <a:rPr lang="en-US" sz="1867" dirty="0">
                  <a:solidFill>
                    <a:srgbClr val="242724"/>
                  </a:solidFill>
                  <a:latin typeface="Lato" panose="020F0502020204030203" pitchFamily="34" charset="77"/>
                </a:rPr>
                <a:t>VALIDATE APPROACH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C995BEF-8B89-1DC8-A9E5-E7FEBE7DD658}"/>
                </a:ext>
              </a:extLst>
            </p:cNvPr>
            <p:cNvSpPr/>
            <p:nvPr/>
          </p:nvSpPr>
          <p:spPr>
            <a:xfrm>
              <a:off x="4885705" y="3228729"/>
              <a:ext cx="1592488" cy="2566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>
                <a:defRPr/>
              </a:pPr>
              <a:r>
                <a:rPr lang="en-US" sz="1867">
                  <a:solidFill>
                    <a:srgbClr val="242724"/>
                  </a:solidFill>
                  <a:latin typeface="Lato" panose="020F0502020204030203" pitchFamily="34" charset="77"/>
                </a:rPr>
                <a:t>LINK TO MARKET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3473BF5-3EEB-9C50-3D30-603A7A8CE13A}"/>
                </a:ext>
              </a:extLst>
            </p:cNvPr>
            <p:cNvSpPr/>
            <p:nvPr/>
          </p:nvSpPr>
          <p:spPr>
            <a:xfrm>
              <a:off x="102905" y="3298052"/>
              <a:ext cx="73152" cy="7315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>
                <a:defRPr/>
              </a:pPr>
              <a:r>
                <a:rPr lang="en-US">
                  <a:solidFill>
                    <a:srgbClr val="242724"/>
                  </a:solidFill>
                  <a:latin typeface="Lato" panose="020F0502020204030203" pitchFamily="34" charset="77"/>
                </a:rPr>
                <a:t>.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7B459F7-5F0D-B345-0038-9324D8708F08}"/>
                </a:ext>
              </a:extLst>
            </p:cNvPr>
            <p:cNvSpPr/>
            <p:nvPr/>
          </p:nvSpPr>
          <p:spPr>
            <a:xfrm>
              <a:off x="2305866" y="3286914"/>
              <a:ext cx="73152" cy="7315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>
                <a:defRPr/>
              </a:pPr>
              <a:r>
                <a:rPr lang="en-US">
                  <a:solidFill>
                    <a:srgbClr val="242724"/>
                  </a:solidFill>
                  <a:latin typeface="Lato" panose="020F0502020204030203" pitchFamily="34" charset="77"/>
                </a:rPr>
                <a:t>.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72CD647-5124-5825-809B-8AF27A32F939}"/>
                </a:ext>
              </a:extLst>
            </p:cNvPr>
            <p:cNvSpPr/>
            <p:nvPr/>
          </p:nvSpPr>
          <p:spPr>
            <a:xfrm>
              <a:off x="4517146" y="3293757"/>
              <a:ext cx="73152" cy="7315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>
                <a:defRPr/>
              </a:pPr>
              <a:r>
                <a:rPr lang="en-US">
                  <a:solidFill>
                    <a:srgbClr val="242724"/>
                  </a:solidFill>
                  <a:latin typeface="Lato" panose="020F0502020204030203" pitchFamily="34" charset="77"/>
                </a:rPr>
                <a:t>.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0C283D1-F0BA-D73B-7424-6ACE9CC28463}"/>
                </a:ext>
              </a:extLst>
            </p:cNvPr>
            <p:cNvSpPr/>
            <p:nvPr/>
          </p:nvSpPr>
          <p:spPr>
            <a:xfrm>
              <a:off x="6725696" y="3293757"/>
              <a:ext cx="73152" cy="7315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>
                <a:defRPr/>
              </a:pPr>
              <a:r>
                <a:rPr lang="en-US">
                  <a:solidFill>
                    <a:srgbClr val="242724"/>
                  </a:solidFill>
                  <a:latin typeface="Lato" panose="020F0502020204030203" pitchFamily="34" charset="77"/>
                </a:rPr>
                <a:t>.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53B47C3-5831-3113-2DD5-9D47214089A4}"/>
                </a:ext>
              </a:extLst>
            </p:cNvPr>
            <p:cNvSpPr/>
            <p:nvPr/>
          </p:nvSpPr>
          <p:spPr>
            <a:xfrm flipV="1">
              <a:off x="8927741" y="3272920"/>
              <a:ext cx="73152" cy="73152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70">
                <a:defRPr/>
              </a:pPr>
              <a:r>
                <a:rPr lang="en-US">
                  <a:solidFill>
                    <a:srgbClr val="242724"/>
                  </a:solidFill>
                  <a:latin typeface="Lato" panose="020F0502020204030203" pitchFamily="34" charset="77"/>
                </a:rPr>
                <a:t>.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E363CC2-69AF-19FD-124F-99EE530C064E}"/>
              </a:ext>
            </a:extLst>
          </p:cNvPr>
          <p:cNvSpPr txBox="1"/>
          <p:nvPr/>
        </p:nvSpPr>
        <p:spPr>
          <a:xfrm>
            <a:off x="257476" y="4351155"/>
            <a:ext cx="2797516" cy="1383703"/>
          </a:xfrm>
          <a:prstGeom prst="roundRect">
            <a:avLst/>
          </a:prstGeom>
          <a:solidFill>
            <a:srgbClr val="C4E3E2"/>
          </a:solidFill>
          <a:ln>
            <a:solidFill>
              <a:srgbClr val="3F7F7F"/>
            </a:solidFill>
          </a:ln>
        </p:spPr>
        <p:txBody>
          <a:bodyPr wrap="square" lIns="121920" tIns="60960" rIns="121920" bIns="60960" rtlCol="0" anchor="t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70">
              <a:defRPr/>
            </a:pPr>
            <a:r>
              <a:rPr lang="en-US" sz="1467" dirty="0">
                <a:solidFill>
                  <a:schemeClr val="tx2"/>
                </a:solidFill>
                <a:latin typeface="Lato"/>
                <a:ea typeface="Lato"/>
                <a:cs typeface="Lato"/>
              </a:rPr>
              <a:t>Gathered data from two leading faculty compensation surveys, representing 82 institutions defined as U of A peers (see list)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7D387F-E566-E17D-F6A5-CF65710B705D}"/>
              </a:ext>
            </a:extLst>
          </p:cNvPr>
          <p:cNvSpPr txBox="1"/>
          <p:nvPr/>
        </p:nvSpPr>
        <p:spPr>
          <a:xfrm>
            <a:off x="3242519" y="4383778"/>
            <a:ext cx="2892916" cy="1353562"/>
          </a:xfrm>
          <a:prstGeom prst="roundRect">
            <a:avLst/>
          </a:prstGeom>
          <a:solidFill>
            <a:srgbClr val="F1EAC1"/>
          </a:solidFill>
          <a:ln w="12700">
            <a:solidFill>
              <a:srgbClr val="DBC759"/>
            </a:solidFill>
          </a:ln>
          <a:effectLst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70">
              <a:defRPr/>
            </a:pPr>
            <a:r>
              <a:rPr lang="en-US" sz="1470" dirty="0">
                <a:solidFill>
                  <a:srgbClr val="2427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Worked with UA Academic Colleges to identify CIP codes for each faculty member* based on teaching area and primary research area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99201-0112-9AAF-BDE9-486610049C9F}"/>
              </a:ext>
            </a:extLst>
          </p:cNvPr>
          <p:cNvSpPr txBox="1"/>
          <p:nvPr/>
        </p:nvSpPr>
        <p:spPr>
          <a:xfrm>
            <a:off x="9241342" y="4351155"/>
            <a:ext cx="2744748" cy="1383703"/>
          </a:xfrm>
          <a:prstGeom prst="roundRect">
            <a:avLst/>
          </a:prstGeom>
          <a:solidFill>
            <a:srgbClr val="FEC1CF"/>
          </a:solidFill>
          <a:ln>
            <a:solidFill>
              <a:srgbClr val="9D2235"/>
            </a:solidFill>
          </a:ln>
          <a:effectLst/>
        </p:spPr>
        <p:txBody>
          <a:bodyPr wrap="square" rtlCol="0" anchor="t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70">
              <a:defRPr/>
            </a:pPr>
            <a:r>
              <a:rPr lang="en-US" sz="147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 faculty whose salary fell below the salary midpoint of the range identified by their academic rank and area in the compensation study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E1D2C-2FEB-AAA0-BCD9-B5A9DE1E4B07}"/>
              </a:ext>
            </a:extLst>
          </p:cNvPr>
          <p:cNvSpPr txBox="1"/>
          <p:nvPr/>
        </p:nvSpPr>
        <p:spPr>
          <a:xfrm>
            <a:off x="6298620" y="4350386"/>
            <a:ext cx="2764957" cy="1375801"/>
          </a:xfrm>
          <a:prstGeom prst="roundRect">
            <a:avLst/>
          </a:prstGeom>
          <a:solidFill>
            <a:srgbClr val="F8C8A7"/>
          </a:solidFill>
          <a:ln>
            <a:solidFill>
              <a:schemeClr val="accent5"/>
            </a:solidFill>
          </a:ln>
          <a:effectLst/>
        </p:spPr>
        <p:txBody>
          <a:bodyPr wrap="square" rtlCol="0" anchor="t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70">
              <a:defRPr/>
            </a:pPr>
            <a:r>
              <a:rPr lang="en-US" sz="147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Compare faculty compensation alignment to market data and create salary ranges for each academic rank and area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7E3FC0-9FBE-5DBE-3F06-A17A78ABC074}"/>
              </a:ext>
            </a:extLst>
          </p:cNvPr>
          <p:cNvSpPr txBox="1"/>
          <p:nvPr/>
        </p:nvSpPr>
        <p:spPr>
          <a:xfrm>
            <a:off x="221826" y="6042628"/>
            <a:ext cx="1007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*Faculty with administrative titles of Chancellor, Vice Chancellor, Vice Provost, Dean, and Associate Dean were out of scope for the study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E7E458A-82BC-7102-C8E8-5D2857948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865" y="6036937"/>
            <a:ext cx="2308400" cy="55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0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3340947F-81F3-1119-F97D-FB68F2CDEC0F}"/>
              </a:ext>
            </a:extLst>
          </p:cNvPr>
          <p:cNvSpPr>
            <a:spLocks noGrp="1"/>
          </p:cNvSpPr>
          <p:nvPr>
            <p:ph type="subTitle" sz="quarter" idx="15"/>
          </p:nvPr>
        </p:nvSpPr>
        <p:spPr/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CBD23BE-C0A7-DA8D-91E7-B1FF8DA0D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537505"/>
              </p:ext>
            </p:extLst>
          </p:nvPr>
        </p:nvGraphicFramePr>
        <p:xfrm>
          <a:off x="609600" y="1436599"/>
          <a:ext cx="5293433" cy="5166712"/>
        </p:xfrm>
        <a:graphic>
          <a:graphicData uri="http://schemas.openxmlformats.org/drawingml/2006/table">
            <a:tbl>
              <a:tblPr/>
              <a:tblGrid>
                <a:gridCol w="256093">
                  <a:extLst>
                    <a:ext uri="{9D8B030D-6E8A-4147-A177-3AD203B41FA5}">
                      <a16:colId xmlns:a16="http://schemas.microsoft.com/office/drawing/2014/main" val="3003099874"/>
                    </a:ext>
                  </a:extLst>
                </a:gridCol>
                <a:gridCol w="3274324">
                  <a:extLst>
                    <a:ext uri="{9D8B030D-6E8A-4147-A177-3AD203B41FA5}">
                      <a16:colId xmlns:a16="http://schemas.microsoft.com/office/drawing/2014/main" val="184619082"/>
                    </a:ext>
                  </a:extLst>
                </a:gridCol>
                <a:gridCol w="640299">
                  <a:extLst>
                    <a:ext uri="{9D8B030D-6E8A-4147-A177-3AD203B41FA5}">
                      <a16:colId xmlns:a16="http://schemas.microsoft.com/office/drawing/2014/main" val="1137890846"/>
                    </a:ext>
                  </a:extLst>
                </a:gridCol>
                <a:gridCol w="629760">
                  <a:extLst>
                    <a:ext uri="{9D8B030D-6E8A-4147-A177-3AD203B41FA5}">
                      <a16:colId xmlns:a16="http://schemas.microsoft.com/office/drawing/2014/main" val="1549685460"/>
                    </a:ext>
                  </a:extLst>
                </a:gridCol>
                <a:gridCol w="492957">
                  <a:extLst>
                    <a:ext uri="{9D8B030D-6E8A-4147-A177-3AD203B41FA5}">
                      <a16:colId xmlns:a16="http://schemas.microsoft.com/office/drawing/2014/main" val="3077921354"/>
                    </a:ext>
                  </a:extLst>
                </a:gridCol>
              </a:tblGrid>
              <a:tr h="367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#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Institution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CUPA Survey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OSU Survey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State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753763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Auburn University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AL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817315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University of Alabama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AL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26639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Alabama at Birmingham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AL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973668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Alabama in Huntsville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AL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481457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Arkansas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AR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8411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Arizona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AZ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222895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Arizona State University Campus Immersion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AZ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887173"/>
                  </a:ext>
                </a:extLst>
              </a:tr>
              <a:tr h="367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Colorado Denver/Anschutz Medical Campus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08430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Colorado Boulder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64304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Colorado State University-Fort Collins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35705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Colorado School of Mines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909668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Connecticut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CT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600306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Delaware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371265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Florida International University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FL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833047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15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Central Florida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FL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596744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16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Florida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FL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566094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South Florida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FL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616149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Florida State University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FL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946735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19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Georgia Institute of Technology-Main Campus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GA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718508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Georgia State University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GA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852042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Georgia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GA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99351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22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Iowa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IA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817723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23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Iowa State University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IA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873811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24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Illinois Urbana-Champaign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IL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474202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25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Illinois Chicago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IL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36576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0A8695-0CF0-8700-19D6-1180BA34D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371938"/>
              </p:ext>
            </p:extLst>
          </p:nvPr>
        </p:nvGraphicFramePr>
        <p:xfrm>
          <a:off x="6192480" y="1426464"/>
          <a:ext cx="5486402" cy="5166712"/>
        </p:xfrm>
        <a:graphic>
          <a:graphicData uri="http://schemas.openxmlformats.org/drawingml/2006/table">
            <a:tbl>
              <a:tblPr/>
              <a:tblGrid>
                <a:gridCol w="338363">
                  <a:extLst>
                    <a:ext uri="{9D8B030D-6E8A-4147-A177-3AD203B41FA5}">
                      <a16:colId xmlns:a16="http://schemas.microsoft.com/office/drawing/2014/main" val="3003099874"/>
                    </a:ext>
                  </a:extLst>
                </a:gridCol>
                <a:gridCol w="3420776">
                  <a:extLst>
                    <a:ext uri="{9D8B030D-6E8A-4147-A177-3AD203B41FA5}">
                      <a16:colId xmlns:a16="http://schemas.microsoft.com/office/drawing/2014/main" val="184619082"/>
                    </a:ext>
                  </a:extLst>
                </a:gridCol>
                <a:gridCol w="649071">
                  <a:extLst>
                    <a:ext uri="{9D8B030D-6E8A-4147-A177-3AD203B41FA5}">
                      <a16:colId xmlns:a16="http://schemas.microsoft.com/office/drawing/2014/main" val="397473705"/>
                    </a:ext>
                  </a:extLst>
                </a:gridCol>
                <a:gridCol w="631040">
                  <a:extLst>
                    <a:ext uri="{9D8B030D-6E8A-4147-A177-3AD203B41FA5}">
                      <a16:colId xmlns:a16="http://schemas.microsoft.com/office/drawing/2014/main" val="3130052348"/>
                    </a:ext>
                  </a:extLst>
                </a:gridCol>
                <a:gridCol w="447152">
                  <a:extLst>
                    <a:ext uri="{9D8B030D-6E8A-4147-A177-3AD203B41FA5}">
                      <a16:colId xmlns:a16="http://schemas.microsoft.com/office/drawing/2014/main" val="3077921354"/>
                    </a:ext>
                  </a:extLst>
                </a:gridCol>
              </a:tblGrid>
              <a:tr h="367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#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Institution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CUPA Survey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OSU Survey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State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753763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26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Purdue University-Main Campus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092991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27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Indiana University-Bloomington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120807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28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Kansas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915173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29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Kansas State University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750474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Louisville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77765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31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Kentucky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269053"/>
                  </a:ext>
                </a:extLst>
              </a:tr>
              <a:tr h="367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32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Louisiana State University and Agricultural &amp; Mechanical College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LA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28183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33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Louisiana at Lafayette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LA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971690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34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Massachusetts-Amherst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371196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35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Maryland-College Park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MD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121939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36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Maryland-Baltimore County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MD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888570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37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Maine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297003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38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Michigan State University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282098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39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Michigan-Ann Arbor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860458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40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Wayne State University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374838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41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Minnesota-Twin Cities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MN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809523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42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Missouri-Columbia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932002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43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Mississippi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870931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44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Southern Mississippi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182368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45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Mississippi State University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956336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46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Montana State University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MT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734352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47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University of Montana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MT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54678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48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North Carolina at Chapel Hill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NC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02670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49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North Carolina State University at Raleigh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NC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534749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50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North Dakota State University-Main Campus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ND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19833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5FF7DE4-F761-014C-B841-3FA6B7D234EE}"/>
              </a:ext>
            </a:extLst>
          </p:cNvPr>
          <p:cNvSpPr/>
          <p:nvPr/>
        </p:nvSpPr>
        <p:spPr>
          <a:xfrm>
            <a:off x="0" y="-4550"/>
            <a:ext cx="12192000" cy="1067806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51713-CA31-86E3-EF4E-B5F8FF743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110" y="90441"/>
            <a:ext cx="8789780" cy="877824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</a:rPr>
              <a:t>Academic Peer Set Survey Participation (1 of 2)</a:t>
            </a:r>
          </a:p>
        </p:txBody>
      </p:sp>
    </p:spTree>
    <p:extLst>
      <p:ext uri="{BB962C8B-B14F-4D97-AF65-F5344CB8AC3E}">
        <p14:creationId xmlns:p14="http://schemas.microsoft.com/office/powerpoint/2010/main" val="44013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82DB7D-6EE9-EB95-FF72-BAF89024B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722425"/>
              </p:ext>
            </p:extLst>
          </p:nvPr>
        </p:nvGraphicFramePr>
        <p:xfrm>
          <a:off x="6213744" y="1427870"/>
          <a:ext cx="5486399" cy="2212280"/>
        </p:xfrm>
        <a:graphic>
          <a:graphicData uri="http://schemas.openxmlformats.org/drawingml/2006/table">
            <a:tbl>
              <a:tblPr/>
              <a:tblGrid>
                <a:gridCol w="364676">
                  <a:extLst>
                    <a:ext uri="{9D8B030D-6E8A-4147-A177-3AD203B41FA5}">
                      <a16:colId xmlns:a16="http://schemas.microsoft.com/office/drawing/2014/main" val="3003099874"/>
                    </a:ext>
                  </a:extLst>
                </a:gridCol>
                <a:gridCol w="3306751">
                  <a:extLst>
                    <a:ext uri="{9D8B030D-6E8A-4147-A177-3AD203B41FA5}">
                      <a16:colId xmlns:a16="http://schemas.microsoft.com/office/drawing/2014/main" val="184619082"/>
                    </a:ext>
                  </a:extLst>
                </a:gridCol>
                <a:gridCol w="631528">
                  <a:extLst>
                    <a:ext uri="{9D8B030D-6E8A-4147-A177-3AD203B41FA5}">
                      <a16:colId xmlns:a16="http://schemas.microsoft.com/office/drawing/2014/main" val="2365963182"/>
                    </a:ext>
                  </a:extLst>
                </a:gridCol>
                <a:gridCol w="740116">
                  <a:extLst>
                    <a:ext uri="{9D8B030D-6E8A-4147-A177-3AD203B41FA5}">
                      <a16:colId xmlns:a16="http://schemas.microsoft.com/office/drawing/2014/main" val="2212185434"/>
                    </a:ext>
                  </a:extLst>
                </a:gridCol>
                <a:gridCol w="443328">
                  <a:extLst>
                    <a:ext uri="{9D8B030D-6E8A-4147-A177-3AD203B41FA5}">
                      <a16:colId xmlns:a16="http://schemas.microsoft.com/office/drawing/2014/main" val="3077921354"/>
                    </a:ext>
                  </a:extLst>
                </a:gridCol>
              </a:tblGrid>
              <a:tr h="367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#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Institution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CUPA Survey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OSU Survey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State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753763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76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Utah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UT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662335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77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Virginia-Main Campus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682959"/>
                  </a:ext>
                </a:extLst>
              </a:tr>
              <a:tr h="367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78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Virginia Polytechnic Institute and State University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803575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79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George Mason University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2361429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80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Old Dominion University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214785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81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Virginia Commonwealth University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VA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656264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82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Wisconsin-Madison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WI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706287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83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Wisconsin-Milwaukee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WI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48711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84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West Virginia University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WV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56218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8497FA-BEED-A329-28AD-1C377E90C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9850"/>
              </p:ext>
            </p:extLst>
          </p:nvPr>
        </p:nvGraphicFramePr>
        <p:xfrm>
          <a:off x="609599" y="1427870"/>
          <a:ext cx="5486401" cy="4983832"/>
        </p:xfrm>
        <a:graphic>
          <a:graphicData uri="http://schemas.openxmlformats.org/drawingml/2006/table">
            <a:tbl>
              <a:tblPr/>
              <a:tblGrid>
                <a:gridCol w="355235">
                  <a:extLst>
                    <a:ext uri="{9D8B030D-6E8A-4147-A177-3AD203B41FA5}">
                      <a16:colId xmlns:a16="http://schemas.microsoft.com/office/drawing/2014/main" val="3003099874"/>
                    </a:ext>
                  </a:extLst>
                </a:gridCol>
                <a:gridCol w="3428904">
                  <a:extLst>
                    <a:ext uri="{9D8B030D-6E8A-4147-A177-3AD203B41FA5}">
                      <a16:colId xmlns:a16="http://schemas.microsoft.com/office/drawing/2014/main" val="184619082"/>
                    </a:ext>
                  </a:extLst>
                </a:gridCol>
                <a:gridCol w="631059">
                  <a:extLst>
                    <a:ext uri="{9D8B030D-6E8A-4147-A177-3AD203B41FA5}">
                      <a16:colId xmlns:a16="http://schemas.microsoft.com/office/drawing/2014/main" val="500152422"/>
                    </a:ext>
                  </a:extLst>
                </a:gridCol>
                <a:gridCol w="631059">
                  <a:extLst>
                    <a:ext uri="{9D8B030D-6E8A-4147-A177-3AD203B41FA5}">
                      <a16:colId xmlns:a16="http://schemas.microsoft.com/office/drawing/2014/main" val="4076268203"/>
                    </a:ext>
                  </a:extLst>
                </a:gridCol>
                <a:gridCol w="440144">
                  <a:extLst>
                    <a:ext uri="{9D8B030D-6E8A-4147-A177-3AD203B41FA5}">
                      <a16:colId xmlns:a16="http://schemas.microsoft.com/office/drawing/2014/main" val="3077921354"/>
                    </a:ext>
                  </a:extLst>
                </a:gridCol>
              </a:tblGrid>
              <a:tr h="3675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#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Institution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CUPA Survey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OSU Survey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State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753763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51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Nebraska-Lincoln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NE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182748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52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New Hampshire-Main Campus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NH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267055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53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New Mexico-Main Campus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NM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498905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54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Nevada-Reno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NV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125714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55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Nevada-Las Vegas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NV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613575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56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Cincinnati-Main Campus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OH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390609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57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Ohio State University-Main Campus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OH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235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69095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58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Ohio University-Main Campus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OH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758290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59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Kent State University at Kent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OH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84130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60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Oklahoma-Norman Campus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OK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45501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61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Oklahoma State University-Main Campus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OK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373335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62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Clemson University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SC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380237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63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South Carolina-Columbia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SC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786908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64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University of Tennessee-Knoxville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TN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917115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65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Memphis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TN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309815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66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North Texas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87147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67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University of Texas at Austin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294045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68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University of Texas at Arlington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930705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69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Texas A &amp; M University-College Station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525478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70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University of Texas at Dallas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3887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71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of Houston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794701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72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Texas Tech University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049972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73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University of Texas at San Antonio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ato"/>
                        <a:ea typeface="Lato"/>
                        <a:cs typeface="Lato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424140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74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University of Texas at El Paso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09169"/>
                  </a:ext>
                </a:extLst>
              </a:tr>
              <a:tr h="184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75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Utah State University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X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UT</a:t>
                      </a:r>
                    </a:p>
                  </a:txBody>
                  <a:tcPr marL="36576" marR="36576" marT="17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62168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65E8C1C-D21C-C8FE-5DB4-DFBFC023787D}"/>
              </a:ext>
            </a:extLst>
          </p:cNvPr>
          <p:cNvSpPr/>
          <p:nvPr/>
        </p:nvSpPr>
        <p:spPr>
          <a:xfrm>
            <a:off x="0" y="-4550"/>
            <a:ext cx="12192000" cy="1067806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6D3C86-6857-35B7-5AB7-46BE382C2958}"/>
              </a:ext>
            </a:extLst>
          </p:cNvPr>
          <p:cNvSpPr txBox="1">
            <a:spLocks/>
          </p:cNvSpPr>
          <p:nvPr/>
        </p:nvSpPr>
        <p:spPr>
          <a:xfrm>
            <a:off x="1701110" y="90441"/>
            <a:ext cx="8789780" cy="877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</a:rPr>
              <a:t>Academic Peer Set Survey Participation (2 of 2)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034A7D5-630A-1DAB-38C9-4AA6399BB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865" y="6036937"/>
            <a:ext cx="2308400" cy="55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5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652091-D5ED-A29B-B3CE-1EC7B3E36ADE}"/>
              </a:ext>
            </a:extLst>
          </p:cNvPr>
          <p:cNvSpPr/>
          <p:nvPr/>
        </p:nvSpPr>
        <p:spPr>
          <a:xfrm>
            <a:off x="0" y="-4550"/>
            <a:ext cx="12192000" cy="1067806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78F64-CB78-E6B5-8B4F-46974F49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576" y="91569"/>
            <a:ext cx="8810847" cy="875568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</a:rPr>
              <a:t>Approach: Establishing Market Reference Point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41FCD40-EF63-6965-F46F-FC8C48605E96}"/>
              </a:ext>
            </a:extLst>
          </p:cNvPr>
          <p:cNvSpPr>
            <a:spLocks noGrp="1"/>
          </p:cNvSpPr>
          <p:nvPr>
            <p:ph type="subTitle" sz="quarter" idx="15"/>
          </p:nvPr>
        </p:nvSpPr>
        <p:spPr>
          <a:xfrm>
            <a:off x="609600" y="1223788"/>
            <a:ext cx="10972800" cy="82554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1700" dirty="0">
                <a:solidFill>
                  <a:schemeClr val="tx2"/>
                </a:solidFill>
                <a:latin typeface="Lato" panose="020F0502020204030203" pitchFamily="34" charset="0"/>
              </a:rPr>
              <a:t>CUPA-HR and OSU data sets from identified peer institutions were used to inform a U of A market reference point anchored to the CIP code and rank level of each faculty position, weighted by the number of institutions represented in each data set.</a:t>
            </a:r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4DC841ED-B7DB-156B-ED35-C9AEEC9C2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142876"/>
              </p:ext>
            </p:extLst>
          </p:nvPr>
        </p:nvGraphicFramePr>
        <p:xfrm>
          <a:off x="424663" y="2576332"/>
          <a:ext cx="962358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905">
                  <a:extLst>
                    <a:ext uri="{9D8B030D-6E8A-4147-A177-3AD203B41FA5}">
                      <a16:colId xmlns:a16="http://schemas.microsoft.com/office/drawing/2014/main" val="4197123060"/>
                    </a:ext>
                  </a:extLst>
                </a:gridCol>
                <a:gridCol w="2786227">
                  <a:extLst>
                    <a:ext uri="{9D8B030D-6E8A-4147-A177-3AD203B41FA5}">
                      <a16:colId xmlns:a16="http://schemas.microsoft.com/office/drawing/2014/main" val="3651361163"/>
                    </a:ext>
                  </a:extLst>
                </a:gridCol>
                <a:gridCol w="2786227">
                  <a:extLst>
                    <a:ext uri="{9D8B030D-6E8A-4147-A177-3AD203B41FA5}">
                      <a16:colId xmlns:a16="http://schemas.microsoft.com/office/drawing/2014/main" val="3838136845"/>
                    </a:ext>
                  </a:extLst>
                </a:gridCol>
                <a:gridCol w="2786227">
                  <a:extLst>
                    <a:ext uri="{9D8B030D-6E8A-4147-A177-3AD203B41FA5}">
                      <a16:colId xmlns:a16="http://schemas.microsoft.com/office/drawing/2014/main" val="679300587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# of Peer Institutions Represented</a:t>
                      </a:r>
                    </a:p>
                  </a:txBody>
                  <a:tcPr marL="121920" marR="121920" marT="60960" marB="60960">
                    <a:solidFill>
                      <a:srgbClr val="6113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Average (Mean)</a:t>
                      </a:r>
                    </a:p>
                  </a:txBody>
                  <a:tcPr marL="121920" marR="121920" marT="60960" marB="60960">
                    <a:solidFill>
                      <a:srgbClr val="6113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Weighted Multiplier</a:t>
                      </a:r>
                    </a:p>
                  </a:txBody>
                  <a:tcPr marL="121920" marR="121920" marT="60960" marB="60960">
                    <a:solidFill>
                      <a:srgbClr val="6113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567412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CUPA-HR</a:t>
                      </a:r>
                    </a:p>
                  </a:txBody>
                  <a:tcPr marL="121920" marR="121920" marT="60960" marB="60960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tx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28</a:t>
                      </a:r>
                      <a:endParaRPr lang="en-US" sz="1500" b="0">
                        <a:solidFill>
                          <a:srgbClr val="E6E8E9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42424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$195,413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tx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28/71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512272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OSU</a:t>
                      </a:r>
                    </a:p>
                  </a:txBody>
                  <a:tcPr marL="121920" marR="121920" marT="60960" marB="60960">
                    <a:solidFill>
                      <a:srgbClr val="2B52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42424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43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42424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$215,572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42424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43/71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78010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8F0296B-3A55-58F1-E4C0-775820305D2C}"/>
              </a:ext>
            </a:extLst>
          </p:cNvPr>
          <p:cNvSpPr txBox="1"/>
          <p:nvPr/>
        </p:nvSpPr>
        <p:spPr>
          <a:xfrm>
            <a:off x="3735281" y="2094865"/>
            <a:ext cx="5818415" cy="39299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500" b="1" u="sng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Example Position #1: </a:t>
            </a:r>
            <a:r>
              <a:rPr lang="en-US" sz="1500" u="sng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Professor, 45.0601 (Economics, General.)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A99C97-7490-6B7F-BD48-10CEC4AF3E94}"/>
              </a:ext>
            </a:extLst>
          </p:cNvPr>
          <p:cNvSpPr txBox="1"/>
          <p:nvPr/>
        </p:nvSpPr>
        <p:spPr>
          <a:xfrm>
            <a:off x="10144248" y="2966357"/>
            <a:ext cx="1558017" cy="7848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 of A Market Midpoint: </a:t>
            </a:r>
            <a:r>
              <a:rPr lang="en-US" sz="15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$207,622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96E76AF-9C3E-1440-B88E-D4DE65524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631588"/>
              </p:ext>
            </p:extLst>
          </p:nvPr>
        </p:nvGraphicFramePr>
        <p:xfrm>
          <a:off x="424664" y="4439316"/>
          <a:ext cx="962358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905">
                  <a:extLst>
                    <a:ext uri="{9D8B030D-6E8A-4147-A177-3AD203B41FA5}">
                      <a16:colId xmlns:a16="http://schemas.microsoft.com/office/drawing/2014/main" val="4197123060"/>
                    </a:ext>
                  </a:extLst>
                </a:gridCol>
                <a:gridCol w="2786227">
                  <a:extLst>
                    <a:ext uri="{9D8B030D-6E8A-4147-A177-3AD203B41FA5}">
                      <a16:colId xmlns:a16="http://schemas.microsoft.com/office/drawing/2014/main" val="3651361163"/>
                    </a:ext>
                  </a:extLst>
                </a:gridCol>
                <a:gridCol w="2786227">
                  <a:extLst>
                    <a:ext uri="{9D8B030D-6E8A-4147-A177-3AD203B41FA5}">
                      <a16:colId xmlns:a16="http://schemas.microsoft.com/office/drawing/2014/main" val="1833780643"/>
                    </a:ext>
                  </a:extLst>
                </a:gridCol>
                <a:gridCol w="2786227">
                  <a:extLst>
                    <a:ext uri="{9D8B030D-6E8A-4147-A177-3AD203B41FA5}">
                      <a16:colId xmlns:a16="http://schemas.microsoft.com/office/drawing/2014/main" val="3838136845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# of Peer Institutions Represented</a:t>
                      </a:r>
                    </a:p>
                  </a:txBody>
                  <a:tcPr marL="121920" marR="121920" marT="60960" marB="60960"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Average (Mean)</a:t>
                      </a:r>
                    </a:p>
                  </a:txBody>
                  <a:tcPr marL="121920" marR="121920" marT="60960" marB="60960"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Weighted Multiplier</a:t>
                      </a:r>
                    </a:p>
                  </a:txBody>
                  <a:tcPr marL="121920" marR="121920" marT="60960" marB="60960">
                    <a:solidFill>
                      <a:srgbClr val="9D2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567412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CUPA-HR</a:t>
                      </a:r>
                    </a:p>
                  </a:txBody>
                  <a:tcPr marL="121920" marR="121920" marT="60960" marB="60960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tx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27</a:t>
                      </a:r>
                      <a:endParaRPr lang="en-US" sz="1500" b="0">
                        <a:solidFill>
                          <a:srgbClr val="E6E8E9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42424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$142,906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27/68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512272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OSU</a:t>
                      </a:r>
                    </a:p>
                  </a:txBody>
                  <a:tcPr marL="121920" marR="121920" marT="60960" marB="60960">
                    <a:solidFill>
                      <a:srgbClr val="2B52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42424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41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rgbClr val="42424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$147,290 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424242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41/68</a:t>
                      </a:r>
                    </a:p>
                  </a:txBody>
                  <a:tcPr marL="121920" marR="121920" marT="60960" marB="6096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7801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D57B68C-0C43-A176-B35F-ACFE354E76CB}"/>
              </a:ext>
            </a:extLst>
          </p:cNvPr>
          <p:cNvSpPr txBox="1"/>
          <p:nvPr/>
        </p:nvSpPr>
        <p:spPr>
          <a:xfrm>
            <a:off x="3735282" y="3901923"/>
            <a:ext cx="6408966" cy="39299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500" b="1" u="sng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Example Position #2: </a:t>
            </a:r>
            <a:r>
              <a:rPr lang="en-US" sz="1500" u="sng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Associate Professor, 45.0601 (Economics, General.)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1E50FD-B9D0-C78D-656F-860042321CBF}"/>
              </a:ext>
            </a:extLst>
          </p:cNvPr>
          <p:cNvSpPr txBox="1"/>
          <p:nvPr/>
        </p:nvSpPr>
        <p:spPr>
          <a:xfrm>
            <a:off x="10144248" y="4879213"/>
            <a:ext cx="1558017" cy="7848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 of A Market Midpoint: $</a:t>
            </a:r>
            <a:r>
              <a:rPr lang="en-US" sz="15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145,549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44981F9-F0E2-40E0-B6A7-1A3D07A66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865" y="6036937"/>
            <a:ext cx="2308400" cy="55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5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42EDED-81F3-424E-44A4-222AF3BDDEB0}"/>
              </a:ext>
            </a:extLst>
          </p:cNvPr>
          <p:cNvSpPr/>
          <p:nvPr/>
        </p:nvSpPr>
        <p:spPr>
          <a:xfrm>
            <a:off x="0" y="-4550"/>
            <a:ext cx="12192000" cy="1067806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7BFA4-E051-E6DC-0106-2A942C17F461}"/>
              </a:ext>
            </a:extLst>
          </p:cNvPr>
          <p:cNvSpPr txBox="1">
            <a:spLocks/>
          </p:cNvSpPr>
          <p:nvPr/>
        </p:nvSpPr>
        <p:spPr>
          <a:xfrm>
            <a:off x="2026824" y="270902"/>
            <a:ext cx="8417442" cy="5355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Market Alignment by Rank and Tenure Status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40BBD1A-0055-FDC4-F5DB-289A673166E5}"/>
              </a:ext>
            </a:extLst>
          </p:cNvPr>
          <p:cNvSpPr txBox="1">
            <a:spLocks/>
          </p:cNvSpPr>
          <p:nvPr/>
        </p:nvSpPr>
        <p:spPr>
          <a:xfrm>
            <a:off x="388971" y="1406994"/>
            <a:ext cx="11193429" cy="39036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indent="-228600" algn="l" defTabSz="60958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17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Tenured professors and instructors make up </a:t>
            </a:r>
            <a:r>
              <a:rPr lang="en-US" sz="1700" u="sng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majority of </a:t>
            </a:r>
            <a:r>
              <a:rPr lang="en-US" sz="17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individuals with salaries identified as below market.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DAEDE1D-229B-CDF1-3A98-AB92862BE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977154"/>
              </p:ext>
            </p:extLst>
          </p:nvPr>
        </p:nvGraphicFramePr>
        <p:xfrm>
          <a:off x="388971" y="2079771"/>
          <a:ext cx="11313294" cy="4314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1687DA-D8A6-2C58-EAD3-F6CB8A513F9B}"/>
              </a:ext>
            </a:extLst>
          </p:cNvPr>
          <p:cNvCxnSpPr>
            <a:cxnSpLocks/>
          </p:cNvCxnSpPr>
          <p:nvPr/>
        </p:nvCxnSpPr>
        <p:spPr>
          <a:xfrm>
            <a:off x="2800370" y="2666072"/>
            <a:ext cx="0" cy="2185058"/>
          </a:xfrm>
          <a:prstGeom prst="line">
            <a:avLst/>
          </a:prstGeom>
          <a:noFill/>
          <a:ln w="19050" cap="flat" cmpd="sng" algn="ctr">
            <a:solidFill>
              <a:srgbClr val="9D223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0431418-ED30-F570-9599-7056AC6E2FD2}"/>
              </a:ext>
            </a:extLst>
          </p:cNvPr>
          <p:cNvSpPr/>
          <p:nvPr/>
        </p:nvSpPr>
        <p:spPr>
          <a:xfrm>
            <a:off x="2878982" y="2499714"/>
            <a:ext cx="2560320" cy="257175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9D2235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548B"/>
                </a:solidFill>
                <a:latin typeface="Montserrat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548B"/>
                </a:solidFill>
                <a:latin typeface="Montserrat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548B"/>
                </a:solidFill>
                <a:latin typeface="Montserrat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548B"/>
                </a:solidFill>
                <a:latin typeface="Montserrat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548B"/>
                </a:solidFill>
                <a:latin typeface="Montserrat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548B"/>
                </a:solidFill>
                <a:latin typeface="Montserrat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548B"/>
                </a:solidFill>
                <a:latin typeface="Montserrat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548B"/>
                </a:solidFill>
                <a:latin typeface="Montserrat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548B"/>
                </a:solidFill>
                <a:latin typeface="Montserrat"/>
              </a:defRPr>
            </a:lvl9pPr>
          </a:lstStyle>
          <a:p>
            <a:pPr algn="ctr" defTabSz="1219140">
              <a:defRPr/>
            </a:pPr>
            <a:r>
              <a:rPr lang="en-US" sz="951" kern="0">
                <a:solidFill>
                  <a:srgbClr val="000000"/>
                </a:solidFill>
                <a:latin typeface="Lato"/>
              </a:rPr>
              <a:t>Current State Average Market Index (93.6%)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2177F838-9EC5-5360-780D-E006EDA917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912778"/>
              </p:ext>
            </p:extLst>
          </p:nvPr>
        </p:nvGraphicFramePr>
        <p:xfrm>
          <a:off x="5836453" y="1929537"/>
          <a:ext cx="5765031" cy="365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2B67EDB-89EA-0E1A-F0F1-4D2CC3F61AD6}"/>
              </a:ext>
            </a:extLst>
          </p:cNvPr>
          <p:cNvCxnSpPr>
            <a:cxnSpLocks/>
          </p:cNvCxnSpPr>
          <p:nvPr/>
        </p:nvCxnSpPr>
        <p:spPr>
          <a:xfrm>
            <a:off x="7833564" y="2760672"/>
            <a:ext cx="0" cy="2137491"/>
          </a:xfrm>
          <a:prstGeom prst="line">
            <a:avLst/>
          </a:prstGeom>
          <a:noFill/>
          <a:ln w="19050" cap="flat" cmpd="sng" algn="ctr">
            <a:solidFill>
              <a:srgbClr val="9D223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3373967-5DA6-0636-864D-2F28037D220F}"/>
              </a:ext>
            </a:extLst>
          </p:cNvPr>
          <p:cNvSpPr/>
          <p:nvPr/>
        </p:nvSpPr>
        <p:spPr>
          <a:xfrm>
            <a:off x="7912176" y="2508128"/>
            <a:ext cx="2560320" cy="257175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9D2235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548B"/>
                </a:solidFill>
                <a:latin typeface="Montserrat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548B"/>
                </a:solidFill>
                <a:latin typeface="Montserrat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548B"/>
                </a:solidFill>
                <a:latin typeface="Montserrat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548B"/>
                </a:solidFill>
                <a:latin typeface="Montserrat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548B"/>
                </a:solidFill>
                <a:latin typeface="Montserrat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548B"/>
                </a:solidFill>
                <a:latin typeface="Montserrat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548B"/>
                </a:solidFill>
                <a:latin typeface="Montserrat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548B"/>
                </a:solidFill>
                <a:latin typeface="Montserrat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548B"/>
                </a:solidFill>
                <a:latin typeface="Montserrat"/>
              </a:defRPr>
            </a:lvl9pPr>
          </a:lstStyle>
          <a:p>
            <a:pPr algn="ctr" defTabSz="1219140">
              <a:defRPr/>
            </a:pPr>
            <a:r>
              <a:rPr lang="en-US" sz="951" kern="0" dirty="0">
                <a:solidFill>
                  <a:srgbClr val="000000"/>
                </a:solidFill>
                <a:latin typeface="Lato"/>
              </a:rPr>
              <a:t>Current State Average Market Index (82.4%)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9C25458-CF86-5FE8-EA31-8C8C18370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865" y="6036937"/>
            <a:ext cx="2308400" cy="55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6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CF8A6E-C140-F24A-313C-51A386C385D2}"/>
              </a:ext>
            </a:extLst>
          </p:cNvPr>
          <p:cNvSpPr/>
          <p:nvPr/>
        </p:nvSpPr>
        <p:spPr>
          <a:xfrm>
            <a:off x="0" y="-4550"/>
            <a:ext cx="12192000" cy="1067806"/>
          </a:xfrm>
          <a:prstGeom prst="rect">
            <a:avLst/>
          </a:prstGeom>
          <a:solidFill>
            <a:srgbClr val="9D2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85541A-B4C5-67D9-7E2A-98A7EEA8B3BE}"/>
              </a:ext>
            </a:extLst>
          </p:cNvPr>
          <p:cNvSpPr txBox="1">
            <a:spLocks/>
          </p:cNvSpPr>
          <p:nvPr/>
        </p:nvSpPr>
        <p:spPr>
          <a:xfrm>
            <a:off x="1826469" y="247619"/>
            <a:ext cx="8305800" cy="5355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</a:rPr>
              <a:t>Alignment on Academic Promotion Increases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A135342-971B-3FBE-E3BD-1E0905BF87BF}"/>
              </a:ext>
            </a:extLst>
          </p:cNvPr>
          <p:cNvSpPr txBox="1">
            <a:spLocks/>
          </p:cNvSpPr>
          <p:nvPr/>
        </p:nvSpPr>
        <p:spPr>
          <a:xfrm>
            <a:off x="688489" y="1315425"/>
            <a:ext cx="10725376" cy="429132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marL="0" indent="-228600" algn="l" defTabSz="60958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-228600" algn="l" defTabSz="6095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1700" dirty="0">
                <a:solidFill>
                  <a:schemeClr val="tx2"/>
                </a:solidFill>
                <a:latin typeface="Lato"/>
                <a:ea typeface="Lato"/>
                <a:cs typeface="Lato"/>
              </a:rPr>
              <a:t>Compensation increases for academic rank promotions have been adjusted based on market data.</a:t>
            </a:r>
            <a:endParaRPr lang="en-US" sz="1700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53685F-4A5F-E67D-B52B-1D8FCB6F3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789959"/>
              </p:ext>
            </p:extLst>
          </p:nvPr>
        </p:nvGraphicFramePr>
        <p:xfrm>
          <a:off x="688489" y="1863477"/>
          <a:ext cx="10171356" cy="3505691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3390452">
                  <a:extLst>
                    <a:ext uri="{9D8B030D-6E8A-4147-A177-3AD203B41FA5}">
                      <a16:colId xmlns:a16="http://schemas.microsoft.com/office/drawing/2014/main" val="2090016527"/>
                    </a:ext>
                  </a:extLst>
                </a:gridCol>
                <a:gridCol w="3390452">
                  <a:extLst>
                    <a:ext uri="{9D8B030D-6E8A-4147-A177-3AD203B41FA5}">
                      <a16:colId xmlns:a16="http://schemas.microsoft.com/office/drawing/2014/main" val="864267214"/>
                    </a:ext>
                  </a:extLst>
                </a:gridCol>
                <a:gridCol w="3390452">
                  <a:extLst>
                    <a:ext uri="{9D8B030D-6E8A-4147-A177-3AD203B41FA5}">
                      <a16:colId xmlns:a16="http://schemas.microsoft.com/office/drawing/2014/main" val="1423116942"/>
                    </a:ext>
                  </a:extLst>
                </a:gridCol>
              </a:tblGrid>
              <a:tr h="730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Faculty Rank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Previous</a:t>
                      </a:r>
                    </a:p>
                    <a:p>
                      <a:pPr algn="ctr" fontAlgn="ctr"/>
                      <a:r>
                        <a:rPr lang="en-US" sz="17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Promotion Increment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2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Promotion Increment effective </a:t>
                      </a:r>
                    </a:p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July 1, 2024</a:t>
                      </a:r>
                    </a:p>
                  </a:txBody>
                  <a:tcPr marL="121920" marR="121920"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2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395582"/>
                  </a:ext>
                </a:extLst>
              </a:tr>
              <a:tr h="462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Advanced Instructor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$1,250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524042"/>
                  </a:ext>
                </a:extLst>
              </a:tr>
              <a:tr h="462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Senior Instructor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$2,500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151848"/>
                  </a:ext>
                </a:extLst>
              </a:tr>
              <a:tr h="462456">
                <a:tc>
                  <a:txBody>
                    <a:bodyPr/>
                    <a:lstStyle/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Associate Professor</a:t>
                      </a:r>
                      <a:endParaRPr lang="en-US" sz="1700" b="0" i="0" u="none" strike="noStrike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$4,000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$5,000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379822"/>
                  </a:ext>
                </a:extLst>
              </a:tr>
              <a:tr h="462456">
                <a:tc>
                  <a:txBody>
                    <a:bodyPr/>
                    <a:lstStyle/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Professor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$9,000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$10,000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418373"/>
                  </a:ext>
                </a:extLst>
              </a:tr>
              <a:tr h="462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Professor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$9,500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$10,000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312823"/>
                  </a:ext>
                </a:extLst>
              </a:tr>
              <a:tr h="462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Distinguished Professor 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$10,000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$10,000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348660"/>
                  </a:ext>
                </a:extLst>
              </a:tr>
            </a:tbl>
          </a:graphicData>
        </a:graphic>
      </p:graphicFrame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62541A4-6DAC-53F7-1A20-8F2CC86D8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865" y="6036937"/>
            <a:ext cx="2308400" cy="55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86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Huron2022">
    <a:dk1>
      <a:srgbClr val="00548B"/>
    </a:dk1>
    <a:lt1>
      <a:srgbClr val="FFFFFF"/>
    </a:lt1>
    <a:dk2>
      <a:srgbClr val="242724"/>
    </a:dk2>
    <a:lt2>
      <a:srgbClr val="C1C5C8"/>
    </a:lt2>
    <a:accent1>
      <a:srgbClr val="69AA36"/>
    </a:accent1>
    <a:accent2>
      <a:srgbClr val="792582"/>
    </a:accent2>
    <a:accent3>
      <a:srgbClr val="78DED3"/>
    </a:accent3>
    <a:accent4>
      <a:srgbClr val="C1022F"/>
    </a:accent4>
    <a:accent5>
      <a:srgbClr val="ED7523"/>
    </a:accent5>
    <a:accent6>
      <a:srgbClr val="FFC500"/>
    </a:accent6>
    <a:hlink>
      <a:srgbClr val="00558C"/>
    </a:hlink>
    <a:folHlink>
      <a:srgbClr val="00558C"/>
    </a:folHlink>
  </a:clrScheme>
  <a:fontScheme name="Custom 1">
    <a:majorFont>
      <a:latin typeface="Montserrat"/>
      <a:ea typeface=""/>
      <a:cs typeface=""/>
    </a:majorFont>
    <a:minorFont>
      <a:latin typeface="Montserra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Huron2022">
    <a:dk1>
      <a:srgbClr val="00548B"/>
    </a:dk1>
    <a:lt1>
      <a:srgbClr val="FFFFFF"/>
    </a:lt1>
    <a:dk2>
      <a:srgbClr val="242724"/>
    </a:dk2>
    <a:lt2>
      <a:srgbClr val="C1C5C8"/>
    </a:lt2>
    <a:accent1>
      <a:srgbClr val="69AA36"/>
    </a:accent1>
    <a:accent2>
      <a:srgbClr val="792582"/>
    </a:accent2>
    <a:accent3>
      <a:srgbClr val="78DED3"/>
    </a:accent3>
    <a:accent4>
      <a:srgbClr val="C1022F"/>
    </a:accent4>
    <a:accent5>
      <a:srgbClr val="ED7523"/>
    </a:accent5>
    <a:accent6>
      <a:srgbClr val="FFC500"/>
    </a:accent6>
    <a:hlink>
      <a:srgbClr val="00558C"/>
    </a:hlink>
    <a:folHlink>
      <a:srgbClr val="00558C"/>
    </a:folHlink>
  </a:clrScheme>
  <a:fontScheme name="Custom 1">
    <a:majorFont>
      <a:latin typeface="Montserrat"/>
      <a:ea typeface=""/>
      <a:cs typeface=""/>
    </a:majorFont>
    <a:minorFont>
      <a:latin typeface="Montserra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1337</Words>
  <Application>Microsoft Office PowerPoint</Application>
  <PresentationFormat>Widescreen</PresentationFormat>
  <Paragraphs>553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Lato</vt:lpstr>
      <vt:lpstr>Montserrat</vt:lpstr>
      <vt:lpstr>Office Theme</vt:lpstr>
      <vt:lpstr>PowerPoint Presentation</vt:lpstr>
      <vt:lpstr>Academic Affairs Agenda Items</vt:lpstr>
      <vt:lpstr>PowerPoint Presentation</vt:lpstr>
      <vt:lpstr>Market Analysis Approach — October 2023 to September 2024</vt:lpstr>
      <vt:lpstr>Academic Peer Set Survey Participation (1 of 2)</vt:lpstr>
      <vt:lpstr>PowerPoint Presentation</vt:lpstr>
      <vt:lpstr>Approach: Establishing Market Reference Point</vt:lpstr>
      <vt:lpstr>PowerPoint Presentation</vt:lpstr>
      <vt:lpstr>PowerPoint Presentation</vt:lpstr>
      <vt:lpstr>PowerPoint Presentation</vt:lpstr>
      <vt:lpstr>Aligning on Faculty Pay Rates by CIP Code – Applying Market Adjustment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Lyndsay Bradshaw</dc:creator>
  <cp:lastModifiedBy>Lyndsay Bradshaw</cp:lastModifiedBy>
  <cp:revision>14</cp:revision>
  <dcterms:created xsi:type="dcterms:W3CDTF">2024-08-23T18:54:33Z</dcterms:created>
  <dcterms:modified xsi:type="dcterms:W3CDTF">2024-09-04T14:40:57Z</dcterms:modified>
</cp:coreProperties>
</file>