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3"/>
  </p:notesMasterIdLst>
  <p:sldIdLst>
    <p:sldId id="260" r:id="rId7"/>
    <p:sldId id="3053" r:id="rId8"/>
    <p:sldId id="2145705415" r:id="rId9"/>
    <p:sldId id="3054" r:id="rId10"/>
    <p:sldId id="267" r:id="rId11"/>
    <p:sldId id="257" r:id="rId12"/>
    <p:sldId id="3050" r:id="rId13"/>
    <p:sldId id="3052" r:id="rId14"/>
    <p:sldId id="259" r:id="rId15"/>
    <p:sldId id="2145705417" r:id="rId16"/>
    <p:sldId id="2145705411" r:id="rId17"/>
    <p:sldId id="2145705414" r:id="rId18"/>
    <p:sldId id="2145705416" r:id="rId19"/>
    <p:sldId id="2145705418" r:id="rId20"/>
    <p:sldId id="2145705409" r:id="rId21"/>
    <p:sldId id="214570541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9"/>
    <a:srgbClr val="407DD6"/>
    <a:srgbClr val="007DD6"/>
    <a:srgbClr val="FFFED6"/>
    <a:srgbClr val="FFD6A9"/>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D4BDA-E8ED-4F80-BB09-9FB460360A7E}" v="23" dt="2025-02-07T21:14:48.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24"/>
    <p:restoredTop sz="80808"/>
  </p:normalViewPr>
  <p:slideViewPr>
    <p:cSldViewPr snapToGrid="0">
      <p:cViewPr varScale="1">
        <p:scale>
          <a:sx n="128" d="100"/>
          <a:sy n="128" d="100"/>
        </p:scale>
        <p:origin x="19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Dawson" userId="003afeb3-4133-4f37-9ad2-2c9299043bcd" providerId="ADAL" clId="{A18D4BDA-E8ED-4F80-BB09-9FB460360A7E}"/>
    <pc:docChg chg="undo custSel addSld delSld modSld sldOrd">
      <pc:chgData name="Dave Dawson" userId="003afeb3-4133-4f37-9ad2-2c9299043bcd" providerId="ADAL" clId="{A18D4BDA-E8ED-4F80-BB09-9FB460360A7E}" dt="2025-02-07T21:17:07.495" v="4003" actId="20577"/>
      <pc:docMkLst>
        <pc:docMk/>
      </pc:docMkLst>
      <pc:sldChg chg="modNotesTx">
        <pc:chgData name="Dave Dawson" userId="003afeb3-4133-4f37-9ad2-2c9299043bcd" providerId="ADAL" clId="{A18D4BDA-E8ED-4F80-BB09-9FB460360A7E}" dt="2025-02-06T23:52:20.818" v="2609" actId="6549"/>
        <pc:sldMkLst>
          <pc:docMk/>
          <pc:sldMk cId="2562744761" sldId="257"/>
        </pc:sldMkLst>
      </pc:sldChg>
      <pc:sldChg chg="del ord">
        <pc:chgData name="Dave Dawson" userId="003afeb3-4133-4f37-9ad2-2c9299043bcd" providerId="ADAL" clId="{A18D4BDA-E8ED-4F80-BB09-9FB460360A7E}" dt="2025-02-06T23:36:24.394" v="2356" actId="47"/>
        <pc:sldMkLst>
          <pc:docMk/>
          <pc:sldMk cId="3254917877" sldId="258"/>
        </pc:sldMkLst>
      </pc:sldChg>
      <pc:sldChg chg="modNotesTx">
        <pc:chgData name="Dave Dawson" userId="003afeb3-4133-4f37-9ad2-2c9299043bcd" providerId="ADAL" clId="{A18D4BDA-E8ED-4F80-BB09-9FB460360A7E}" dt="2025-02-06T23:52:13.494" v="2608" actId="6549"/>
        <pc:sldMkLst>
          <pc:docMk/>
          <pc:sldMk cId="1824820362" sldId="259"/>
        </pc:sldMkLst>
      </pc:sldChg>
      <pc:sldChg chg="addSp modSp add del mod">
        <pc:chgData name="Dave Dawson" userId="003afeb3-4133-4f37-9ad2-2c9299043bcd" providerId="ADAL" clId="{A18D4BDA-E8ED-4F80-BB09-9FB460360A7E}" dt="2025-02-07T20:35:54.693" v="3906" actId="1076"/>
        <pc:sldMkLst>
          <pc:docMk/>
          <pc:sldMk cId="2841123051" sldId="260"/>
        </pc:sldMkLst>
        <pc:spChg chg="mod">
          <ac:chgData name="Dave Dawson" userId="003afeb3-4133-4f37-9ad2-2c9299043bcd" providerId="ADAL" clId="{A18D4BDA-E8ED-4F80-BB09-9FB460360A7E}" dt="2025-02-07T20:34:24.269" v="3800" actId="1076"/>
          <ac:spMkLst>
            <pc:docMk/>
            <pc:sldMk cId="2841123051" sldId="260"/>
            <ac:spMk id="2" creationId="{EF5E07E3-6B4C-4ED1-B139-A26EBFD5281B}"/>
          </ac:spMkLst>
        </pc:spChg>
        <pc:spChg chg="mod">
          <ac:chgData name="Dave Dawson" userId="003afeb3-4133-4f37-9ad2-2c9299043bcd" providerId="ADAL" clId="{A18D4BDA-E8ED-4F80-BB09-9FB460360A7E}" dt="2025-02-07T20:34:33.047" v="3801" actId="1076"/>
          <ac:spMkLst>
            <pc:docMk/>
            <pc:sldMk cId="2841123051" sldId="260"/>
            <ac:spMk id="3" creationId="{E38D5C53-98DA-48D8-BDF5-7174B45EE3C0}"/>
          </ac:spMkLst>
        </pc:spChg>
        <pc:spChg chg="add mod">
          <ac:chgData name="Dave Dawson" userId="003afeb3-4133-4f37-9ad2-2c9299043bcd" providerId="ADAL" clId="{A18D4BDA-E8ED-4F80-BB09-9FB460360A7E}" dt="2025-02-07T20:35:54.693" v="3906" actId="1076"/>
          <ac:spMkLst>
            <pc:docMk/>
            <pc:sldMk cId="2841123051" sldId="260"/>
            <ac:spMk id="4" creationId="{99480310-07C3-8CC6-E222-3F8F7D01D3BB}"/>
          </ac:spMkLst>
        </pc:spChg>
      </pc:sldChg>
      <pc:sldChg chg="modSp del mod ord">
        <pc:chgData name="Dave Dawson" userId="003afeb3-4133-4f37-9ad2-2c9299043bcd" providerId="ADAL" clId="{A18D4BDA-E8ED-4F80-BB09-9FB460360A7E}" dt="2025-02-07T19:40:25.330" v="3595" actId="47"/>
        <pc:sldMkLst>
          <pc:docMk/>
          <pc:sldMk cId="3862914352" sldId="261"/>
        </pc:sldMkLst>
        <pc:spChg chg="mod">
          <ac:chgData name="Dave Dawson" userId="003afeb3-4133-4f37-9ad2-2c9299043bcd" providerId="ADAL" clId="{A18D4BDA-E8ED-4F80-BB09-9FB460360A7E}" dt="2025-02-06T23:48:53.792" v="2568" actId="5793"/>
          <ac:spMkLst>
            <pc:docMk/>
            <pc:sldMk cId="3862914352" sldId="261"/>
            <ac:spMk id="3" creationId="{C4E444EF-47E0-7A16-6AB6-F8546BA5E7D8}"/>
          </ac:spMkLst>
        </pc:spChg>
      </pc:sldChg>
      <pc:sldChg chg="modSp mod">
        <pc:chgData name="Dave Dawson" userId="003afeb3-4133-4f37-9ad2-2c9299043bcd" providerId="ADAL" clId="{A18D4BDA-E8ED-4F80-BB09-9FB460360A7E}" dt="2025-02-06T21:48:28.479" v="2270" actId="207"/>
        <pc:sldMkLst>
          <pc:docMk/>
          <pc:sldMk cId="1723100113" sldId="267"/>
        </pc:sldMkLst>
        <pc:spChg chg="mod">
          <ac:chgData name="Dave Dawson" userId="003afeb3-4133-4f37-9ad2-2c9299043bcd" providerId="ADAL" clId="{A18D4BDA-E8ED-4F80-BB09-9FB460360A7E}" dt="2025-02-06T21:48:28.479" v="2270" actId="207"/>
          <ac:spMkLst>
            <pc:docMk/>
            <pc:sldMk cId="1723100113" sldId="267"/>
            <ac:spMk id="2" creationId="{6BE8900E-5C9A-8844-5576-ABC8A56B1DE7}"/>
          </ac:spMkLst>
        </pc:spChg>
      </pc:sldChg>
      <pc:sldChg chg="modSp del mod ord">
        <pc:chgData name="Dave Dawson" userId="003afeb3-4133-4f37-9ad2-2c9299043bcd" providerId="ADAL" clId="{A18D4BDA-E8ED-4F80-BB09-9FB460360A7E}" dt="2025-02-07T19:37:40.092" v="3581" actId="47"/>
        <pc:sldMkLst>
          <pc:docMk/>
          <pc:sldMk cId="3598395438" sldId="273"/>
        </pc:sldMkLst>
        <pc:spChg chg="mod">
          <ac:chgData name="Dave Dawson" userId="003afeb3-4133-4f37-9ad2-2c9299043bcd" providerId="ADAL" clId="{A18D4BDA-E8ED-4F80-BB09-9FB460360A7E}" dt="2025-02-06T23:35:51.704" v="2353" actId="20577"/>
          <ac:spMkLst>
            <pc:docMk/>
            <pc:sldMk cId="3598395438" sldId="273"/>
            <ac:spMk id="5" creationId="{2F4316DC-EDF0-9288-5D9B-F568E2772BB1}"/>
          </ac:spMkLst>
        </pc:spChg>
      </pc:sldChg>
      <pc:sldChg chg="modSp mod">
        <pc:chgData name="Dave Dawson" userId="003afeb3-4133-4f37-9ad2-2c9299043bcd" providerId="ADAL" clId="{A18D4BDA-E8ED-4F80-BB09-9FB460360A7E}" dt="2025-02-06T23:52:32.501" v="2610" actId="14100"/>
        <pc:sldMkLst>
          <pc:docMk/>
          <pc:sldMk cId="174605210" sldId="3050"/>
        </pc:sldMkLst>
        <pc:spChg chg="mod">
          <ac:chgData name="Dave Dawson" userId="003afeb3-4133-4f37-9ad2-2c9299043bcd" providerId="ADAL" clId="{A18D4BDA-E8ED-4F80-BB09-9FB460360A7E}" dt="2025-02-06T23:52:32.501" v="2610" actId="14100"/>
          <ac:spMkLst>
            <pc:docMk/>
            <pc:sldMk cId="174605210" sldId="3050"/>
            <ac:spMk id="6" creationId="{AA6D7FE0-C164-33AB-9541-3E15206BA1B1}"/>
          </ac:spMkLst>
        </pc:spChg>
      </pc:sldChg>
      <pc:sldChg chg="addSp delSp modSp add del mod">
        <pc:chgData name="Dave Dawson" userId="003afeb3-4133-4f37-9ad2-2c9299043bcd" providerId="ADAL" clId="{A18D4BDA-E8ED-4F80-BB09-9FB460360A7E}" dt="2025-02-07T20:33:52.311" v="3799" actId="20577"/>
        <pc:sldMkLst>
          <pc:docMk/>
          <pc:sldMk cId="1907197389" sldId="3053"/>
        </pc:sldMkLst>
        <pc:spChg chg="del mod">
          <ac:chgData name="Dave Dawson" userId="003afeb3-4133-4f37-9ad2-2c9299043bcd" providerId="ADAL" clId="{A18D4BDA-E8ED-4F80-BB09-9FB460360A7E}" dt="2025-02-06T20:55:24.265" v="65" actId="478"/>
          <ac:spMkLst>
            <pc:docMk/>
            <pc:sldMk cId="1907197389" sldId="3053"/>
            <ac:spMk id="2" creationId="{7D345D24-7FC7-9602-E2AB-C78D20427557}"/>
          </ac:spMkLst>
        </pc:spChg>
        <pc:spChg chg="mod">
          <ac:chgData name="Dave Dawson" userId="003afeb3-4133-4f37-9ad2-2c9299043bcd" providerId="ADAL" clId="{A18D4BDA-E8ED-4F80-BB09-9FB460360A7E}" dt="2025-02-06T20:53:51.442" v="35" actId="6549"/>
          <ac:spMkLst>
            <pc:docMk/>
            <pc:sldMk cId="1907197389" sldId="3053"/>
            <ac:spMk id="3" creationId="{316CAF7E-3403-D116-7964-8DA51DA987EB}"/>
          </ac:spMkLst>
        </pc:spChg>
        <pc:spChg chg="add del mod">
          <ac:chgData name="Dave Dawson" userId="003afeb3-4133-4f37-9ad2-2c9299043bcd" providerId="ADAL" clId="{A18D4BDA-E8ED-4F80-BB09-9FB460360A7E}" dt="2025-02-06T20:55:27.531" v="66" actId="478"/>
          <ac:spMkLst>
            <pc:docMk/>
            <pc:sldMk cId="1907197389" sldId="3053"/>
            <ac:spMk id="5" creationId="{B6CA2755-0B1E-BDF5-BD43-1B101C995728}"/>
          </ac:spMkLst>
        </pc:spChg>
        <pc:spChg chg="add mod">
          <ac:chgData name="Dave Dawson" userId="003afeb3-4133-4f37-9ad2-2c9299043bcd" providerId="ADAL" clId="{A18D4BDA-E8ED-4F80-BB09-9FB460360A7E}" dt="2025-02-07T20:33:52.311" v="3799" actId="20577"/>
          <ac:spMkLst>
            <pc:docMk/>
            <pc:sldMk cId="1907197389" sldId="3053"/>
            <ac:spMk id="6" creationId="{03C5EB5B-9501-9219-67BB-1817EF826FB8}"/>
          </ac:spMkLst>
        </pc:spChg>
      </pc:sldChg>
      <pc:sldChg chg="modSp add mod">
        <pc:chgData name="Dave Dawson" userId="003afeb3-4133-4f37-9ad2-2c9299043bcd" providerId="ADAL" clId="{A18D4BDA-E8ED-4F80-BB09-9FB460360A7E}" dt="2025-02-07T19:40:55.031" v="3619" actId="20577"/>
        <pc:sldMkLst>
          <pc:docMk/>
          <pc:sldMk cId="2839099274" sldId="3054"/>
        </pc:sldMkLst>
        <pc:spChg chg="mod">
          <ac:chgData name="Dave Dawson" userId="003afeb3-4133-4f37-9ad2-2c9299043bcd" providerId="ADAL" clId="{A18D4BDA-E8ED-4F80-BB09-9FB460360A7E}" dt="2025-02-07T19:40:55.031" v="3619" actId="20577"/>
          <ac:spMkLst>
            <pc:docMk/>
            <pc:sldMk cId="2839099274" sldId="3054"/>
            <ac:spMk id="6" creationId="{E39BD6F9-6623-8AE3-BAE8-45D0DC8A7F64}"/>
          </ac:spMkLst>
        </pc:spChg>
      </pc:sldChg>
      <pc:sldChg chg="modSp mod">
        <pc:chgData name="Dave Dawson" userId="003afeb3-4133-4f37-9ad2-2c9299043bcd" providerId="ADAL" clId="{A18D4BDA-E8ED-4F80-BB09-9FB460360A7E}" dt="2025-02-07T21:14:57.871" v="3924" actId="6549"/>
        <pc:sldMkLst>
          <pc:docMk/>
          <pc:sldMk cId="3272984491" sldId="2145705411"/>
        </pc:sldMkLst>
        <pc:graphicFrameChg chg="mod modGraphic">
          <ac:chgData name="Dave Dawson" userId="003afeb3-4133-4f37-9ad2-2c9299043bcd" providerId="ADAL" clId="{A18D4BDA-E8ED-4F80-BB09-9FB460360A7E}" dt="2025-02-07T21:14:57.871" v="3924" actId="6549"/>
          <ac:graphicFrameMkLst>
            <pc:docMk/>
            <pc:sldMk cId="3272984491" sldId="2145705411"/>
            <ac:graphicFrameMk id="3" creationId="{83ABC7B8-B961-51F1-7490-F98E7BA3EB14}"/>
          </ac:graphicFrameMkLst>
        </pc:graphicFrameChg>
      </pc:sldChg>
      <pc:sldChg chg="modSp del mod">
        <pc:chgData name="Dave Dawson" userId="003afeb3-4133-4f37-9ad2-2c9299043bcd" providerId="ADAL" clId="{A18D4BDA-E8ED-4F80-BB09-9FB460360A7E}" dt="2025-02-06T23:28:39.918" v="2282" actId="47"/>
        <pc:sldMkLst>
          <pc:docMk/>
          <pc:sldMk cId="615567443" sldId="2145705412"/>
        </pc:sldMkLst>
        <pc:spChg chg="mod">
          <ac:chgData name="Dave Dawson" userId="003afeb3-4133-4f37-9ad2-2c9299043bcd" providerId="ADAL" clId="{A18D4BDA-E8ED-4F80-BB09-9FB460360A7E}" dt="2025-02-06T23:27:47.668" v="2274" actId="6549"/>
          <ac:spMkLst>
            <pc:docMk/>
            <pc:sldMk cId="615567443" sldId="2145705412"/>
            <ac:spMk id="2" creationId="{D81428C6-E17F-D339-CF3B-506B3E214462}"/>
          </ac:spMkLst>
        </pc:spChg>
      </pc:sldChg>
      <pc:sldChg chg="del ord">
        <pc:chgData name="Dave Dawson" userId="003afeb3-4133-4f37-9ad2-2c9299043bcd" providerId="ADAL" clId="{A18D4BDA-E8ED-4F80-BB09-9FB460360A7E}" dt="2025-02-06T23:48:12.285" v="2562" actId="47"/>
        <pc:sldMkLst>
          <pc:docMk/>
          <pc:sldMk cId="495629306" sldId="2145705413"/>
        </pc:sldMkLst>
      </pc:sldChg>
      <pc:sldChg chg="addSp delSp modSp add mod ord">
        <pc:chgData name="Dave Dawson" userId="003afeb3-4133-4f37-9ad2-2c9299043bcd" providerId="ADAL" clId="{A18D4BDA-E8ED-4F80-BB09-9FB460360A7E}" dt="2025-02-07T21:17:07.495" v="4003" actId="20577"/>
        <pc:sldMkLst>
          <pc:docMk/>
          <pc:sldMk cId="1775483655" sldId="2145705414"/>
        </pc:sldMkLst>
        <pc:spChg chg="add mod">
          <ac:chgData name="Dave Dawson" userId="003afeb3-4133-4f37-9ad2-2c9299043bcd" providerId="ADAL" clId="{A18D4BDA-E8ED-4F80-BB09-9FB460360A7E}" dt="2025-02-07T21:17:07.495" v="4003" actId="20577"/>
          <ac:spMkLst>
            <pc:docMk/>
            <pc:sldMk cId="1775483655" sldId="2145705414"/>
            <ac:spMk id="4" creationId="{B4C46DD8-8ECB-AC3A-AB65-B6FCF9252358}"/>
          </ac:spMkLst>
        </pc:spChg>
        <pc:spChg chg="del mod">
          <ac:chgData name="Dave Dawson" userId="003afeb3-4133-4f37-9ad2-2c9299043bcd" providerId="ADAL" clId="{A18D4BDA-E8ED-4F80-BB09-9FB460360A7E}" dt="2025-02-06T23:28:15.341" v="2277"/>
          <ac:spMkLst>
            <pc:docMk/>
            <pc:sldMk cId="1775483655" sldId="2145705414"/>
            <ac:spMk id="6" creationId="{C0718BE1-5EF7-2D2E-9500-B0B466D25E7E}"/>
          </ac:spMkLst>
        </pc:spChg>
      </pc:sldChg>
      <pc:sldChg chg="modSp add mod">
        <pc:chgData name="Dave Dawson" userId="003afeb3-4133-4f37-9ad2-2c9299043bcd" providerId="ADAL" clId="{A18D4BDA-E8ED-4F80-BB09-9FB460360A7E}" dt="2025-02-06T23:44:20.815" v="2557" actId="20577"/>
        <pc:sldMkLst>
          <pc:docMk/>
          <pc:sldMk cId="2243640413" sldId="2145705415"/>
        </pc:sldMkLst>
        <pc:spChg chg="mod">
          <ac:chgData name="Dave Dawson" userId="003afeb3-4133-4f37-9ad2-2c9299043bcd" providerId="ADAL" clId="{A18D4BDA-E8ED-4F80-BB09-9FB460360A7E}" dt="2025-02-06T23:44:20.815" v="2557" actId="20577"/>
          <ac:spMkLst>
            <pc:docMk/>
            <pc:sldMk cId="2243640413" sldId="2145705415"/>
            <ac:spMk id="6" creationId="{9CCD2E53-6E6D-63F2-E95B-C351274B19BD}"/>
          </ac:spMkLst>
        </pc:spChg>
      </pc:sldChg>
      <pc:sldChg chg="modSp add mod">
        <pc:chgData name="Dave Dawson" userId="003afeb3-4133-4f37-9ad2-2c9299043bcd" providerId="ADAL" clId="{A18D4BDA-E8ED-4F80-BB09-9FB460360A7E}" dt="2025-02-07T19:43:39.837" v="3662" actId="1076"/>
        <pc:sldMkLst>
          <pc:docMk/>
          <pc:sldMk cId="1456337573" sldId="2145705416"/>
        </pc:sldMkLst>
        <pc:spChg chg="mod">
          <ac:chgData name="Dave Dawson" userId="003afeb3-4133-4f37-9ad2-2c9299043bcd" providerId="ADAL" clId="{A18D4BDA-E8ED-4F80-BB09-9FB460360A7E}" dt="2025-02-07T19:43:39.837" v="3662" actId="1076"/>
          <ac:spMkLst>
            <pc:docMk/>
            <pc:sldMk cId="1456337573" sldId="2145705416"/>
            <ac:spMk id="4" creationId="{B15321C8-D549-CD01-64CE-8C11891F6465}"/>
          </ac:spMkLst>
        </pc:spChg>
      </pc:sldChg>
      <pc:sldChg chg="modSp mod">
        <pc:chgData name="Dave Dawson" userId="003afeb3-4133-4f37-9ad2-2c9299043bcd" providerId="ADAL" clId="{A18D4BDA-E8ED-4F80-BB09-9FB460360A7E}" dt="2025-02-07T21:12:54.032" v="3907" actId="113"/>
        <pc:sldMkLst>
          <pc:docMk/>
          <pc:sldMk cId="2746738466" sldId="2145705417"/>
        </pc:sldMkLst>
        <pc:spChg chg="mod">
          <ac:chgData name="Dave Dawson" userId="003afeb3-4133-4f37-9ad2-2c9299043bcd" providerId="ADAL" clId="{A18D4BDA-E8ED-4F80-BB09-9FB460360A7E}" dt="2025-02-07T21:12:54.032" v="3907" actId="113"/>
          <ac:spMkLst>
            <pc:docMk/>
            <pc:sldMk cId="2746738466" sldId="2145705417"/>
            <ac:spMk id="6" creationId="{220D6E56-A4F6-CDC7-A653-A53B3564CC73}"/>
          </ac:spMkLst>
        </pc:spChg>
      </pc:sldChg>
      <pc:sldChg chg="modSp add mod">
        <pc:chgData name="Dave Dawson" userId="003afeb3-4133-4f37-9ad2-2c9299043bcd" providerId="ADAL" clId="{A18D4BDA-E8ED-4F80-BB09-9FB460360A7E}" dt="2025-02-07T19:44:02.845" v="3665" actId="20577"/>
        <pc:sldMkLst>
          <pc:docMk/>
          <pc:sldMk cId="4270089626" sldId="2145705418"/>
        </pc:sldMkLst>
        <pc:spChg chg="mod">
          <ac:chgData name="Dave Dawson" userId="003afeb3-4133-4f37-9ad2-2c9299043bcd" providerId="ADAL" clId="{A18D4BDA-E8ED-4F80-BB09-9FB460360A7E}" dt="2025-02-07T19:44:02.845" v="3665" actId="20577"/>
          <ac:spMkLst>
            <pc:docMk/>
            <pc:sldMk cId="4270089626" sldId="2145705418"/>
            <ac:spMk id="4" creationId="{5C379147-82AD-6A61-565D-CB508279CEC1}"/>
          </ac:spMkLst>
        </pc:spChg>
      </pc:sldChg>
      <pc:sldChg chg="modSp mod">
        <pc:chgData name="Dave Dawson" userId="003afeb3-4133-4f37-9ad2-2c9299043bcd" providerId="ADAL" clId="{A18D4BDA-E8ED-4F80-BB09-9FB460360A7E}" dt="2025-02-07T19:47:49.690" v="3674" actId="5793"/>
        <pc:sldMkLst>
          <pc:docMk/>
          <pc:sldMk cId="3239828528" sldId="2145705419"/>
        </pc:sldMkLst>
        <pc:spChg chg="mod">
          <ac:chgData name="Dave Dawson" userId="003afeb3-4133-4f37-9ad2-2c9299043bcd" providerId="ADAL" clId="{A18D4BDA-E8ED-4F80-BB09-9FB460360A7E}" dt="2025-02-07T19:47:49.690" v="3674" actId="5793"/>
          <ac:spMkLst>
            <pc:docMk/>
            <pc:sldMk cId="3239828528" sldId="2145705419"/>
            <ac:spMk id="4" creationId="{DF0B2A80-639C-7960-3FBB-9E7F73EB32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4CB5E-F190-9B4B-B512-410A9A85BD9E}"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B4B76-D5D5-4349-802D-67F89228792C}" type="slidenum">
              <a:rPr lang="en-US" smtClean="0"/>
              <a:t>‹#›</a:t>
            </a:fld>
            <a:endParaRPr lang="en-US"/>
          </a:p>
        </p:txBody>
      </p:sp>
    </p:spTree>
    <p:extLst>
      <p:ext uri="{BB962C8B-B14F-4D97-AF65-F5344CB8AC3E}">
        <p14:creationId xmlns:p14="http://schemas.microsoft.com/office/powerpoint/2010/main" val="414717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C388-A65F-4B8B-D9E3-0D7FB9E0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5C833-6959-BB51-C9C8-2D4FEF4E5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928E7-3A9C-D2DE-E959-76E232AD8A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9C68AE-2A86-FC6D-E7AE-9F294B8176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F8C01-E3AB-4F46-94E9-64B7182DC7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051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B4B76-D5D5-4349-802D-67F89228792C}" type="slidenum">
              <a:rPr lang="en-US" smtClean="0"/>
              <a:t>6</a:t>
            </a:fld>
            <a:endParaRPr lang="en-US"/>
          </a:p>
        </p:txBody>
      </p:sp>
    </p:spTree>
    <p:extLst>
      <p:ext uri="{BB962C8B-B14F-4D97-AF65-F5344CB8AC3E}">
        <p14:creationId xmlns:p14="http://schemas.microsoft.com/office/powerpoint/2010/main" val="308107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df0fd43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9" name="Google Shape;1649;gadf0fd43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800" dirty="0">
                <a:effectLst/>
                <a:latin typeface="Segoe UI" panose="020B0502040204020203" pitchFamily="34" charset="0"/>
              </a:rPr>
              <a:t>**general time frame for reference only subject to change</a:t>
            </a:r>
            <a:endParaRPr lang="en-US" sz="1800" dirty="0">
              <a:effectLst/>
              <a:latin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0" name="Google Shape;1650;gadf0fd436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58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df0fd43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9" name="Google Shape;1649;gadf0fd43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50" name="Google Shape;1650;gadf0fd436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00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B4B76-D5D5-4349-802D-67F89228792C}" type="slidenum">
              <a:rPr lang="en-US" smtClean="0"/>
              <a:t>9</a:t>
            </a:fld>
            <a:endParaRPr lang="en-US"/>
          </a:p>
        </p:txBody>
      </p:sp>
    </p:spTree>
    <p:extLst>
      <p:ext uri="{BB962C8B-B14F-4D97-AF65-F5344CB8AC3E}">
        <p14:creationId xmlns:p14="http://schemas.microsoft.com/office/powerpoint/2010/main" val="421175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B4B76-D5D5-4349-802D-67F89228792C}" type="slidenum">
              <a:rPr lang="en-US" smtClean="0"/>
              <a:t>12</a:t>
            </a:fld>
            <a:endParaRPr lang="en-US"/>
          </a:p>
        </p:txBody>
      </p:sp>
    </p:spTree>
    <p:extLst>
      <p:ext uri="{BB962C8B-B14F-4D97-AF65-F5344CB8AC3E}">
        <p14:creationId xmlns:p14="http://schemas.microsoft.com/office/powerpoint/2010/main" val="223241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328C0-8477-3F2E-F800-0BF70EE7D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B6A50-9991-F5C3-116B-23DB7B536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19A76-ACCF-520B-4F74-6196EEA30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3DF3A-87C5-2EBF-39DE-085E9D91886B}"/>
              </a:ext>
            </a:extLst>
          </p:cNvPr>
          <p:cNvSpPr>
            <a:spLocks noGrp="1"/>
          </p:cNvSpPr>
          <p:nvPr>
            <p:ph type="sldNum" sz="quarter" idx="5"/>
          </p:nvPr>
        </p:nvSpPr>
        <p:spPr/>
        <p:txBody>
          <a:bodyPr/>
          <a:lstStyle/>
          <a:p>
            <a:fld id="{D2BB4B76-D5D5-4349-802D-67F89228792C}" type="slidenum">
              <a:rPr lang="en-US" smtClean="0"/>
              <a:t>13</a:t>
            </a:fld>
            <a:endParaRPr lang="en-US"/>
          </a:p>
        </p:txBody>
      </p:sp>
    </p:spTree>
    <p:extLst>
      <p:ext uri="{BB962C8B-B14F-4D97-AF65-F5344CB8AC3E}">
        <p14:creationId xmlns:p14="http://schemas.microsoft.com/office/powerpoint/2010/main" val="264359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1E7C4-A81D-F674-AC94-4F052EC38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E82FD-1299-F88A-CD89-FC10DB6B7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E7FE0-AEBC-3F08-4CF9-F524C929CD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72F09-6361-3A08-C080-591562854C5B}"/>
              </a:ext>
            </a:extLst>
          </p:cNvPr>
          <p:cNvSpPr>
            <a:spLocks noGrp="1"/>
          </p:cNvSpPr>
          <p:nvPr>
            <p:ph type="sldNum" sz="quarter" idx="5"/>
          </p:nvPr>
        </p:nvSpPr>
        <p:spPr/>
        <p:txBody>
          <a:bodyPr/>
          <a:lstStyle/>
          <a:p>
            <a:fld id="{D2BB4B76-D5D5-4349-802D-67F89228792C}" type="slidenum">
              <a:rPr lang="en-US" smtClean="0"/>
              <a:t>14</a:t>
            </a:fld>
            <a:endParaRPr lang="en-US"/>
          </a:p>
        </p:txBody>
      </p:sp>
    </p:spTree>
    <p:extLst>
      <p:ext uri="{BB962C8B-B14F-4D97-AF65-F5344CB8AC3E}">
        <p14:creationId xmlns:p14="http://schemas.microsoft.com/office/powerpoint/2010/main" val="422068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39D32-35EA-0F53-91BD-D07282E68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917EC-1172-200E-E28D-4BE47AD8F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B1B16-5DF1-045A-3A0C-F220CE3D6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366CAC-CB05-6080-2639-38757495D1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BB4B76-D5D5-4349-802D-67F8922879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54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CD6B-BA8C-5E63-346D-F200C012F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E74D4-6077-64AE-303C-920F844F3C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05105E-AD94-1CDE-2995-70B6341D4B59}"/>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57F34449-D67C-F7FD-EEFA-A80A27FAF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74D9F-8833-4269-D3DC-1078DCC8C4D9}"/>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321963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43FA-BE2C-DF0D-B1F2-594178162F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F8876A-1833-7D06-5F01-18A39431E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B0FB9-48E5-7420-386E-25BF71010809}"/>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60270862-ACD2-9C63-1A10-865B0D792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5DAF2-9056-E833-B912-88E10B8D9672}"/>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146490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B1702-980D-7EDF-F60F-B54F9E08F2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37366-DF56-83D2-D06A-1CC6CA949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B8C8-DB2C-9BB9-E8BE-3FE7BA92FB17}"/>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B16F2544-5278-187B-4E13-BE7F047C9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112D7-F98A-D3C0-9FA3-177B0CAC50DF}"/>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278067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90C4-FAF7-4A07-8A52-07B93A67E5EA}"/>
              </a:ext>
            </a:extLst>
          </p:cNvPr>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a:extLst>
              <a:ext uri="{FF2B5EF4-FFF2-40B4-BE49-F238E27FC236}">
                <a16:creationId xmlns:a16="http://schemas.microsoft.com/office/drawing/2014/main" id="{61CEE211-0FDD-4545-9F68-FF6977352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6B64C-388B-4DA5-88F7-C1C759BA8F9B}"/>
              </a:ext>
            </a:extLst>
          </p:cNvPr>
          <p:cNvSpPr>
            <a:spLocks noGrp="1"/>
          </p:cNvSpPr>
          <p:nvPr>
            <p:ph type="dt" sz="half" idx="10"/>
          </p:nvPr>
        </p:nvSpPr>
        <p:spPr>
          <a:xfrm>
            <a:off x="147957" y="6535709"/>
            <a:ext cx="1065415" cy="185766"/>
          </a:xfrm>
        </p:spPr>
        <p:txBody>
          <a:bodyPr/>
          <a:lstStyle>
            <a:lvl1pPr>
              <a:defRPr/>
            </a:lvl1pPr>
          </a:lstStyle>
          <a:p>
            <a:r>
              <a:rPr lang="en-US" sz="1000"/>
              <a:t>9/22/2021</a:t>
            </a:r>
            <a:r>
              <a:rPr lang="en-US"/>
              <a:t>	</a:t>
            </a:r>
          </a:p>
        </p:txBody>
      </p:sp>
      <p:sp>
        <p:nvSpPr>
          <p:cNvPr id="6" name="Slide Number Placeholder 5">
            <a:extLst>
              <a:ext uri="{FF2B5EF4-FFF2-40B4-BE49-F238E27FC236}">
                <a16:creationId xmlns:a16="http://schemas.microsoft.com/office/drawing/2014/main" id="{74BD28F2-17A9-4C0E-85D5-5DB5CEE78BC4}"/>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grpSp>
        <p:nvGrpSpPr>
          <p:cNvPr id="5" name="Group 4">
            <a:extLst>
              <a:ext uri="{FF2B5EF4-FFF2-40B4-BE49-F238E27FC236}">
                <a16:creationId xmlns:a16="http://schemas.microsoft.com/office/drawing/2014/main" id="{CD8B67CA-554E-4BDD-B677-505AFBCA1E49}"/>
              </a:ext>
            </a:extLst>
          </p:cNvPr>
          <p:cNvGrpSpPr/>
          <p:nvPr userDrawn="1"/>
        </p:nvGrpSpPr>
        <p:grpSpPr>
          <a:xfrm>
            <a:off x="3275728" y="51521"/>
            <a:ext cx="5639739" cy="1097280"/>
            <a:chOff x="3275728" y="51521"/>
            <a:chExt cx="5639739" cy="1097280"/>
          </a:xfrm>
        </p:grpSpPr>
        <p:pic>
          <p:nvPicPr>
            <p:cNvPr id="8" name="Picture 7" descr="Shape&#10;&#10;Description automatically generated with medium confidence">
              <a:extLst>
                <a:ext uri="{FF2B5EF4-FFF2-40B4-BE49-F238E27FC236}">
                  <a16:creationId xmlns:a16="http://schemas.microsoft.com/office/drawing/2014/main" id="{8CB02E7F-4C18-4CFA-964D-5F1D20B87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5728" y="123702"/>
              <a:ext cx="3544986" cy="871781"/>
            </a:xfrm>
            <a:prstGeom prst="rect">
              <a:avLst/>
            </a:prstGeom>
          </p:spPr>
        </p:pic>
        <p:pic>
          <p:nvPicPr>
            <p:cNvPr id="9" name="Picture 8" descr="Logo, company name&#10;&#10;Description automatically generated">
              <a:extLst>
                <a:ext uri="{FF2B5EF4-FFF2-40B4-BE49-F238E27FC236}">
                  <a16:creationId xmlns:a16="http://schemas.microsoft.com/office/drawing/2014/main" id="{170D69E1-FCC9-4A3A-B6C4-E346FA31254D}"/>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t="14461" b="27039"/>
            <a:stretch/>
          </p:blipFill>
          <p:spPr>
            <a:xfrm>
              <a:off x="7086255" y="51521"/>
              <a:ext cx="1829212" cy="1097280"/>
            </a:xfrm>
            <a:prstGeom prst="rect">
              <a:avLst/>
            </a:prstGeom>
            <a:solidFill>
              <a:srgbClr val="FFFF00"/>
            </a:solidFill>
          </p:spPr>
        </p:pic>
        <p:cxnSp>
          <p:nvCxnSpPr>
            <p:cNvPr id="12" name="Straight Connector 11">
              <a:extLst>
                <a:ext uri="{FF2B5EF4-FFF2-40B4-BE49-F238E27FC236}">
                  <a16:creationId xmlns:a16="http://schemas.microsoft.com/office/drawing/2014/main" id="{5B3CF443-38CE-4031-B583-F0D4D4C5128B}"/>
                </a:ext>
              </a:extLst>
            </p:cNvPr>
            <p:cNvCxnSpPr/>
            <p:nvPr userDrawn="1"/>
          </p:nvCxnSpPr>
          <p:spPr>
            <a:xfrm>
              <a:off x="6973328" y="180532"/>
              <a:ext cx="0" cy="807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18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2B16-7E4F-4D95-A175-AFC5BF4E0D33}"/>
              </a:ext>
            </a:extLst>
          </p:cNvPr>
          <p:cNvSpPr>
            <a:spLocks noGrp="1"/>
          </p:cNvSpPr>
          <p:nvPr>
            <p:ph type="title"/>
          </p:nvPr>
        </p:nvSpPr>
        <p:spPr>
          <a:xfrm>
            <a:off x="946266" y="1346026"/>
            <a:ext cx="10515600" cy="1325563"/>
          </a:xfr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E1848040-6552-4949-9BB8-2C9272F4A54A}"/>
              </a:ext>
            </a:extLst>
          </p:cNvPr>
          <p:cNvSpPr>
            <a:spLocks noGrp="1"/>
          </p:cNvSpPr>
          <p:nvPr>
            <p:ph idx="1"/>
          </p:nvPr>
        </p:nvSpPr>
        <p:spPr>
          <a:xfrm>
            <a:off x="838200" y="3150523"/>
            <a:ext cx="10515600" cy="3026439"/>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094780-33CB-4DAB-B5BB-DB3C9DA19A08}"/>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5" name="Footer Placeholder 4">
            <a:extLst>
              <a:ext uri="{FF2B5EF4-FFF2-40B4-BE49-F238E27FC236}">
                <a16:creationId xmlns:a16="http://schemas.microsoft.com/office/drawing/2014/main" id="{EAFAFB00-F57E-4969-BE7A-0089682FC7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3B0541-7ED9-4A3D-B135-43BF4EF408CA}"/>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grpSp>
        <p:nvGrpSpPr>
          <p:cNvPr id="15" name="Group 14">
            <a:extLst>
              <a:ext uri="{FF2B5EF4-FFF2-40B4-BE49-F238E27FC236}">
                <a16:creationId xmlns:a16="http://schemas.microsoft.com/office/drawing/2014/main" id="{574ED153-9419-457D-AC4A-7631F8864268}"/>
              </a:ext>
            </a:extLst>
          </p:cNvPr>
          <p:cNvGrpSpPr/>
          <p:nvPr userDrawn="1"/>
        </p:nvGrpSpPr>
        <p:grpSpPr>
          <a:xfrm>
            <a:off x="3275728" y="51521"/>
            <a:ext cx="5639739" cy="1097280"/>
            <a:chOff x="3275728" y="51521"/>
            <a:chExt cx="5639739" cy="1097280"/>
          </a:xfrm>
        </p:grpSpPr>
        <p:pic>
          <p:nvPicPr>
            <p:cNvPr id="16" name="Picture 15" descr="Shape&#10;&#10;Description automatically generated with medium confidence">
              <a:extLst>
                <a:ext uri="{FF2B5EF4-FFF2-40B4-BE49-F238E27FC236}">
                  <a16:creationId xmlns:a16="http://schemas.microsoft.com/office/drawing/2014/main" id="{7944212D-2BEC-452F-87DE-0AA122EC3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5728" y="123702"/>
              <a:ext cx="3544986" cy="871781"/>
            </a:xfrm>
            <a:prstGeom prst="rect">
              <a:avLst/>
            </a:prstGeom>
          </p:spPr>
        </p:pic>
        <p:pic>
          <p:nvPicPr>
            <p:cNvPr id="17" name="Picture 16" descr="Logo, company name&#10;&#10;Description automatically generated">
              <a:extLst>
                <a:ext uri="{FF2B5EF4-FFF2-40B4-BE49-F238E27FC236}">
                  <a16:creationId xmlns:a16="http://schemas.microsoft.com/office/drawing/2014/main" id="{68C6F9CC-930B-4665-8D42-4E2ED3B02E0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t="14461" b="27039"/>
            <a:stretch/>
          </p:blipFill>
          <p:spPr>
            <a:xfrm>
              <a:off x="7086255" y="51521"/>
              <a:ext cx="1829212" cy="1097280"/>
            </a:xfrm>
            <a:prstGeom prst="rect">
              <a:avLst/>
            </a:prstGeom>
            <a:solidFill>
              <a:srgbClr val="FFFF00"/>
            </a:solidFill>
          </p:spPr>
        </p:pic>
        <p:cxnSp>
          <p:nvCxnSpPr>
            <p:cNvPr id="22" name="Straight Connector 21">
              <a:extLst>
                <a:ext uri="{FF2B5EF4-FFF2-40B4-BE49-F238E27FC236}">
                  <a16:creationId xmlns:a16="http://schemas.microsoft.com/office/drawing/2014/main" id="{9BE85D78-802D-4CF2-A722-2A5EBC948045}"/>
                </a:ext>
              </a:extLst>
            </p:cNvPr>
            <p:cNvCxnSpPr/>
            <p:nvPr userDrawn="1"/>
          </p:nvCxnSpPr>
          <p:spPr>
            <a:xfrm>
              <a:off x="6973328" y="180532"/>
              <a:ext cx="0" cy="807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633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BB4B-805F-49B5-B53E-AD41EE4C69D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338AC66-8D69-41D3-BEE9-4FDC12A5B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1B801-F0B9-449E-8CA4-24CF818CD908}"/>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5" name="Footer Placeholder 4">
            <a:extLst>
              <a:ext uri="{FF2B5EF4-FFF2-40B4-BE49-F238E27FC236}">
                <a16:creationId xmlns:a16="http://schemas.microsoft.com/office/drawing/2014/main" id="{0B230764-A55A-4AE3-80AD-043426BBB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0F8B76-292B-459B-9687-1CD0528878FE}"/>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741001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5ADF-FB97-4517-9E4C-D115E7A50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D8995-CE34-4A13-B5E7-40FE7FBD17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7FEE20-CC4D-41FE-9E6D-7E6E045C8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7AD1F-0D53-4AE6-828E-E60CC150E677}"/>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6" name="Footer Placeholder 5">
            <a:extLst>
              <a:ext uri="{FF2B5EF4-FFF2-40B4-BE49-F238E27FC236}">
                <a16:creationId xmlns:a16="http://schemas.microsoft.com/office/drawing/2014/main" id="{CE76C167-BA9C-4229-B10F-18EF055639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978F18-92E0-4EE2-AF1E-64A65B552D4C}"/>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318646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F4AC-266A-45B3-B45C-9D4535EF12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C1C25F-72FA-4463-8B50-9FAE8301C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3A18A-E149-4F88-97F8-47C8C4A81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8A1CDA-F96B-49D2-9CEB-3F5B3915F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24AE13-EFBD-4354-AFDF-25EF2D43E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E23D4-6905-42B2-9D7F-63A2439606B5}"/>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8" name="Footer Placeholder 7">
            <a:extLst>
              <a:ext uri="{FF2B5EF4-FFF2-40B4-BE49-F238E27FC236}">
                <a16:creationId xmlns:a16="http://schemas.microsoft.com/office/drawing/2014/main" id="{1E9B4A8F-271A-40E5-8974-6F020214D7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8B7ECB-06E3-4610-91EC-46F8C2680C6C}"/>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2624081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E518-F40B-43D1-BC6B-E6776B951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345F1-1A9E-4997-B6C8-D321F28BDC17}"/>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4" name="Footer Placeholder 3">
            <a:extLst>
              <a:ext uri="{FF2B5EF4-FFF2-40B4-BE49-F238E27FC236}">
                <a16:creationId xmlns:a16="http://schemas.microsoft.com/office/drawing/2014/main" id="{6DD898C3-34A1-42AA-8797-A759971983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7BC9A86-AADA-4122-864F-7A5A86D6E2C2}"/>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3127055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71EB8-7965-4E85-84DC-285F1683053F}"/>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3" name="Footer Placeholder 2">
            <a:extLst>
              <a:ext uri="{FF2B5EF4-FFF2-40B4-BE49-F238E27FC236}">
                <a16:creationId xmlns:a16="http://schemas.microsoft.com/office/drawing/2014/main" id="{E569D517-8A4B-4BA2-A45C-ECE6DF039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6503811-7573-46EE-B48D-04008A6BC86A}"/>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2270998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B898-E58C-478F-A7F8-223EC2609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42E55-F3AD-4C98-B163-A27DE1B15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007D4-155E-4010-A67D-5B031C231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DA056-14B2-46A4-82CE-E7C96C5F2FFE}"/>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6" name="Footer Placeholder 5">
            <a:extLst>
              <a:ext uri="{FF2B5EF4-FFF2-40B4-BE49-F238E27FC236}">
                <a16:creationId xmlns:a16="http://schemas.microsoft.com/office/drawing/2014/main" id="{4FE909B5-DE92-4323-8AA4-2D9E885EF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D21046-EEDE-4069-8BC5-7EA00103703D}"/>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189774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2BB8-B3AA-299B-0CEA-81E3D14BD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09CF-83A3-2FC9-1F5C-3D69CEED0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8FB0B-2986-127A-2ED4-135D23BCA14A}"/>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F1EFD548-A7CE-7167-2413-CE6BA6D0B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C534B-B004-D766-DA78-F323759D9D66}"/>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2181804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DCC7-0B64-4B4E-B975-47C17DEFA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AE4A6-7AAD-4F99-8CFF-DFFD0C3DC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CCBD67-3184-4A90-9154-C5B7A78B2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B343E-A42C-4769-8C96-8CF221E2A7E5}"/>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6" name="Footer Placeholder 5">
            <a:extLst>
              <a:ext uri="{FF2B5EF4-FFF2-40B4-BE49-F238E27FC236}">
                <a16:creationId xmlns:a16="http://schemas.microsoft.com/office/drawing/2014/main" id="{3CCD98F0-2BB9-46F7-AA25-1B7BC5A42A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9EBA9A-177F-4158-9AE1-7FD7CE833F0E}"/>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140636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508-356E-48FE-8136-570750A217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BFB68-FF01-4AC3-AD5A-DFBD03237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70CE7-7C2D-49D7-9ECB-BA25E2CE9758}"/>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5" name="Footer Placeholder 4">
            <a:extLst>
              <a:ext uri="{FF2B5EF4-FFF2-40B4-BE49-F238E27FC236}">
                <a16:creationId xmlns:a16="http://schemas.microsoft.com/office/drawing/2014/main" id="{C494BF40-C17D-42D0-94E9-E47C1AC3D6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948464-F07F-4B8A-98E1-B1387E4E5896}"/>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25498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75EE5-0D26-4465-940F-2D85996B54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BB51C1-84A6-4665-A4B9-1D80FD843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BD156-D97F-4176-9593-945DC4636C25}"/>
              </a:ext>
            </a:extLst>
          </p:cNvPr>
          <p:cNvSpPr>
            <a:spLocks noGrp="1"/>
          </p:cNvSpPr>
          <p:nvPr>
            <p:ph type="dt" sz="half" idx="10"/>
          </p:nvPr>
        </p:nvSpPr>
        <p:spPr/>
        <p:txBody>
          <a:bodyPr/>
          <a:lstStyle/>
          <a:p>
            <a:fld id="{E968BE7C-2750-404B-8015-D9875901683B}" type="datetimeFigureOut">
              <a:rPr lang="en-US" smtClean="0"/>
              <a:t>2/7/2025</a:t>
            </a:fld>
            <a:endParaRPr lang="en-US"/>
          </a:p>
        </p:txBody>
      </p:sp>
      <p:sp>
        <p:nvSpPr>
          <p:cNvPr id="5" name="Footer Placeholder 4">
            <a:extLst>
              <a:ext uri="{FF2B5EF4-FFF2-40B4-BE49-F238E27FC236}">
                <a16:creationId xmlns:a16="http://schemas.microsoft.com/office/drawing/2014/main" id="{488415B4-B600-4CEE-8CFD-6173A0A2A0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BEC542-AE7B-4F1D-B3DC-BDC3A5634D5F}"/>
              </a:ext>
            </a:extLst>
          </p:cNvPr>
          <p:cNvSpPr>
            <a:spLocks noGrp="1"/>
          </p:cNvSpPr>
          <p:nvPr>
            <p:ph type="sldNum" sz="quarter" idx="12"/>
          </p:nvPr>
        </p:nvSpPr>
        <p:spPr>
          <a:xfrm>
            <a:off x="8610600" y="6356350"/>
            <a:ext cx="2743200" cy="365125"/>
          </a:xfrm>
          <a:prstGeom prst="rect">
            <a:avLst/>
          </a:prstGeom>
        </p:spPr>
        <p:txBody>
          <a:bodyPr/>
          <a:lstStyle/>
          <a:p>
            <a:fld id="{408CD319-81EE-4458-8AD7-B79FE92092F7}" type="slidenum">
              <a:rPr lang="en-US" smtClean="0"/>
              <a:t>‹#›</a:t>
            </a:fld>
            <a:endParaRPr lang="en-US"/>
          </a:p>
        </p:txBody>
      </p:sp>
    </p:spTree>
    <p:extLst>
      <p:ext uri="{BB962C8B-B14F-4D97-AF65-F5344CB8AC3E}">
        <p14:creationId xmlns:p14="http://schemas.microsoft.com/office/powerpoint/2010/main" val="856726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9AFE83-4055-456B-8A11-34265C4D5B28}"/>
              </a:ext>
            </a:extLst>
          </p:cNvPr>
          <p:cNvSpPr>
            <a:spLocks noGrp="1"/>
          </p:cNvSpPr>
          <p:nvPr>
            <p:ph type="body" sz="quarter" idx="11"/>
          </p:nvPr>
        </p:nvSpPr>
        <p:spPr>
          <a:xfrm>
            <a:off x="161925" y="66675"/>
            <a:ext cx="11906251" cy="609600"/>
          </a:xfrm>
          <a:prstGeom prst="rect">
            <a:avLst/>
          </a:prstGeom>
        </p:spPr>
        <p:txBody>
          <a:bodyPr anchor="ctr"/>
          <a:lstStyle>
            <a:lvl1pPr marL="0" indent="0">
              <a:lnSpc>
                <a:spcPct val="100000"/>
              </a:lnSpc>
              <a:spcBef>
                <a:spcPts val="0"/>
              </a:spcBef>
              <a:buNone/>
              <a:defRPr sz="2800">
                <a:solidFill>
                  <a:schemeClr val="bg1"/>
                </a:solidFill>
              </a:defRPr>
            </a:lvl1pPr>
            <a:lvl2pPr marL="457189" indent="0">
              <a:buNone/>
              <a:defRPr/>
            </a:lvl2pPr>
          </a:lstStyle>
          <a:p>
            <a:pPr lvl="0"/>
            <a:r>
              <a:rPr lang="en-US"/>
              <a:t>Click to edit Master text styles</a:t>
            </a:r>
          </a:p>
        </p:txBody>
      </p:sp>
      <p:sp>
        <p:nvSpPr>
          <p:cNvPr id="10" name="Text Placeholder 9">
            <a:extLst>
              <a:ext uri="{FF2B5EF4-FFF2-40B4-BE49-F238E27FC236}">
                <a16:creationId xmlns:a16="http://schemas.microsoft.com/office/drawing/2014/main" id="{02B9EABC-9778-489F-89A7-BA5815AB0AD1}"/>
              </a:ext>
            </a:extLst>
          </p:cNvPr>
          <p:cNvSpPr>
            <a:spLocks noGrp="1"/>
          </p:cNvSpPr>
          <p:nvPr>
            <p:ph type="body" sz="quarter" idx="12"/>
          </p:nvPr>
        </p:nvSpPr>
        <p:spPr>
          <a:xfrm>
            <a:off x="161925" y="847727"/>
            <a:ext cx="11906251" cy="609601"/>
          </a:xfrm>
          <a:prstGeom prst="rect">
            <a:avLst/>
          </a:prstGeom>
        </p:spPr>
        <p:txBody>
          <a:bodyPr/>
          <a:lstStyle>
            <a:lvl1pPr marL="0" indent="0">
              <a:lnSpc>
                <a:spcPct val="100000"/>
              </a:lnSpc>
              <a:spcBef>
                <a:spcPts val="0"/>
              </a:spcBef>
              <a:buNone/>
              <a:defRPr sz="2000">
                <a:solidFill>
                  <a:schemeClr val="tx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783EB5FC-A0F0-40AF-AF57-7C91DE53009F}"/>
              </a:ext>
            </a:extLst>
          </p:cNvPr>
          <p:cNvSpPr>
            <a:spLocks noGrp="1"/>
          </p:cNvSpPr>
          <p:nvPr>
            <p:ph type="body" sz="quarter" idx="13"/>
          </p:nvPr>
        </p:nvSpPr>
        <p:spPr>
          <a:xfrm>
            <a:off x="161925" y="1666875"/>
            <a:ext cx="11906251" cy="434340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C2DF323C-E39D-4604-8B77-97F65811844E}"/>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spTree>
    <p:extLst>
      <p:ext uri="{BB962C8B-B14F-4D97-AF65-F5344CB8AC3E}">
        <p14:creationId xmlns:p14="http://schemas.microsoft.com/office/powerpoint/2010/main" val="316471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9AFE83-4055-456B-8A11-34265C4D5B28}"/>
              </a:ext>
            </a:extLst>
          </p:cNvPr>
          <p:cNvSpPr>
            <a:spLocks noGrp="1"/>
          </p:cNvSpPr>
          <p:nvPr>
            <p:ph type="body" sz="quarter" idx="11"/>
          </p:nvPr>
        </p:nvSpPr>
        <p:spPr>
          <a:xfrm>
            <a:off x="161925" y="66675"/>
            <a:ext cx="11906251" cy="609600"/>
          </a:xfrm>
          <a:prstGeom prst="rect">
            <a:avLst/>
          </a:prstGeom>
        </p:spPr>
        <p:txBody>
          <a:bodyPr anchor="ctr"/>
          <a:lstStyle>
            <a:lvl1pPr marL="0" indent="0">
              <a:lnSpc>
                <a:spcPct val="100000"/>
              </a:lnSpc>
              <a:spcBef>
                <a:spcPts val="0"/>
              </a:spcBef>
              <a:buNone/>
              <a:defRPr sz="2800">
                <a:solidFill>
                  <a:schemeClr val="bg1"/>
                </a:solidFill>
              </a:defRPr>
            </a:lvl1pPr>
            <a:lvl2pPr marL="457189" indent="0">
              <a:buNone/>
              <a:defRPr/>
            </a:lvl2pPr>
          </a:lstStyle>
          <a:p>
            <a:pPr lvl="0"/>
            <a:r>
              <a:rPr lang="en-US"/>
              <a:t>Click to edit Master text styles</a:t>
            </a:r>
          </a:p>
        </p:txBody>
      </p:sp>
      <p:sp>
        <p:nvSpPr>
          <p:cNvPr id="10" name="Text Placeholder 9">
            <a:extLst>
              <a:ext uri="{FF2B5EF4-FFF2-40B4-BE49-F238E27FC236}">
                <a16:creationId xmlns:a16="http://schemas.microsoft.com/office/drawing/2014/main" id="{02B9EABC-9778-489F-89A7-BA5815AB0AD1}"/>
              </a:ext>
            </a:extLst>
          </p:cNvPr>
          <p:cNvSpPr>
            <a:spLocks noGrp="1"/>
          </p:cNvSpPr>
          <p:nvPr>
            <p:ph type="body" sz="quarter" idx="12"/>
          </p:nvPr>
        </p:nvSpPr>
        <p:spPr>
          <a:xfrm>
            <a:off x="161925" y="847727"/>
            <a:ext cx="11906251" cy="609601"/>
          </a:xfrm>
          <a:prstGeom prst="rect">
            <a:avLst/>
          </a:prstGeom>
        </p:spPr>
        <p:txBody>
          <a:bodyPr/>
          <a:lstStyle>
            <a:lvl1pPr marL="0" indent="0">
              <a:lnSpc>
                <a:spcPct val="100000"/>
              </a:lnSpc>
              <a:spcBef>
                <a:spcPts val="0"/>
              </a:spcBef>
              <a:buNone/>
              <a:defRPr sz="2000">
                <a:solidFill>
                  <a:schemeClr val="tx1"/>
                </a:solidFill>
              </a:defRPr>
            </a:lvl1pPr>
          </a:lstStyle>
          <a:p>
            <a:pPr lvl="0"/>
            <a:r>
              <a:rPr lang="en-US"/>
              <a:t>Click to edit Master text styles</a:t>
            </a:r>
          </a:p>
        </p:txBody>
      </p:sp>
      <p:sp>
        <p:nvSpPr>
          <p:cNvPr id="15" name="Slide Number Placeholder 5">
            <a:extLst>
              <a:ext uri="{FF2B5EF4-FFF2-40B4-BE49-F238E27FC236}">
                <a16:creationId xmlns:a16="http://schemas.microsoft.com/office/drawing/2014/main" id="{C2DF323C-E39D-4604-8B77-97F65811844E}"/>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spTree>
    <p:extLst>
      <p:ext uri="{BB962C8B-B14F-4D97-AF65-F5344CB8AC3E}">
        <p14:creationId xmlns:p14="http://schemas.microsoft.com/office/powerpoint/2010/main" val="1286380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9AFE83-4055-456B-8A11-34265C4D5B28}"/>
              </a:ext>
            </a:extLst>
          </p:cNvPr>
          <p:cNvSpPr>
            <a:spLocks noGrp="1"/>
          </p:cNvSpPr>
          <p:nvPr>
            <p:ph type="body" sz="quarter" idx="11"/>
          </p:nvPr>
        </p:nvSpPr>
        <p:spPr>
          <a:xfrm>
            <a:off x="161925" y="66675"/>
            <a:ext cx="11906251" cy="609600"/>
          </a:xfrm>
          <a:prstGeom prst="rect">
            <a:avLst/>
          </a:prstGeom>
        </p:spPr>
        <p:txBody>
          <a:bodyPr anchor="ctr"/>
          <a:lstStyle>
            <a:lvl1pPr marL="0" indent="0">
              <a:lnSpc>
                <a:spcPct val="100000"/>
              </a:lnSpc>
              <a:spcBef>
                <a:spcPts val="0"/>
              </a:spcBef>
              <a:buNone/>
              <a:defRPr sz="2800">
                <a:solidFill>
                  <a:schemeClr val="bg1"/>
                </a:solidFill>
              </a:defRPr>
            </a:lvl1pPr>
            <a:lvl2pPr marL="457189" indent="0">
              <a:buNone/>
              <a:defRPr/>
            </a:lvl2pPr>
          </a:lstStyle>
          <a:p>
            <a:pPr lvl="0"/>
            <a:r>
              <a:rPr lang="en-US"/>
              <a:t>Click to edit Master text styles</a:t>
            </a:r>
          </a:p>
        </p:txBody>
      </p:sp>
      <p:sp>
        <p:nvSpPr>
          <p:cNvPr id="10" name="Text Placeholder 9">
            <a:extLst>
              <a:ext uri="{FF2B5EF4-FFF2-40B4-BE49-F238E27FC236}">
                <a16:creationId xmlns:a16="http://schemas.microsoft.com/office/drawing/2014/main" id="{02B9EABC-9778-489F-89A7-BA5815AB0AD1}"/>
              </a:ext>
            </a:extLst>
          </p:cNvPr>
          <p:cNvSpPr>
            <a:spLocks noGrp="1"/>
          </p:cNvSpPr>
          <p:nvPr>
            <p:ph type="body" sz="quarter" idx="12"/>
          </p:nvPr>
        </p:nvSpPr>
        <p:spPr>
          <a:xfrm>
            <a:off x="161925" y="847727"/>
            <a:ext cx="11906251" cy="609601"/>
          </a:xfrm>
          <a:prstGeom prst="rect">
            <a:avLst/>
          </a:prstGeom>
        </p:spPr>
        <p:txBody>
          <a:bodyPr/>
          <a:lstStyle>
            <a:lvl1pPr marL="0" indent="0">
              <a:lnSpc>
                <a:spcPct val="100000"/>
              </a:lnSpc>
              <a:spcBef>
                <a:spcPts val="0"/>
              </a:spcBef>
              <a:buNone/>
              <a:defRPr sz="2000">
                <a:solidFill>
                  <a:schemeClr val="tx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783EB5FC-A0F0-40AF-AF57-7C91DE53009F}"/>
              </a:ext>
            </a:extLst>
          </p:cNvPr>
          <p:cNvSpPr>
            <a:spLocks noGrp="1"/>
          </p:cNvSpPr>
          <p:nvPr>
            <p:ph type="body" sz="quarter" idx="13"/>
          </p:nvPr>
        </p:nvSpPr>
        <p:spPr>
          <a:xfrm>
            <a:off x="161925" y="1666875"/>
            <a:ext cx="5934075" cy="434340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E30B7F59-0DC6-48A4-98CA-59AD1184059D}"/>
              </a:ext>
            </a:extLst>
          </p:cNvPr>
          <p:cNvSpPr>
            <a:spLocks noGrp="1"/>
          </p:cNvSpPr>
          <p:nvPr>
            <p:ph type="pic" sz="quarter" idx="14"/>
          </p:nvPr>
        </p:nvSpPr>
        <p:spPr>
          <a:xfrm>
            <a:off x="6267450" y="1666875"/>
            <a:ext cx="5800725" cy="4343400"/>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10DC0860-DF1F-4804-B182-9E1CA68A52A2}"/>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spTree>
    <p:extLst>
      <p:ext uri="{BB962C8B-B14F-4D97-AF65-F5344CB8AC3E}">
        <p14:creationId xmlns:p14="http://schemas.microsoft.com/office/powerpoint/2010/main" val="3761788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9AFE83-4055-456B-8A11-34265C4D5B28}"/>
              </a:ext>
            </a:extLst>
          </p:cNvPr>
          <p:cNvSpPr>
            <a:spLocks noGrp="1"/>
          </p:cNvSpPr>
          <p:nvPr>
            <p:ph type="body" sz="quarter" idx="11"/>
          </p:nvPr>
        </p:nvSpPr>
        <p:spPr>
          <a:xfrm>
            <a:off x="161925" y="66675"/>
            <a:ext cx="11906251" cy="609600"/>
          </a:xfrm>
          <a:prstGeom prst="rect">
            <a:avLst/>
          </a:prstGeom>
        </p:spPr>
        <p:txBody>
          <a:bodyPr anchor="ctr"/>
          <a:lstStyle>
            <a:lvl1pPr marL="0" indent="0">
              <a:lnSpc>
                <a:spcPct val="100000"/>
              </a:lnSpc>
              <a:spcBef>
                <a:spcPts val="0"/>
              </a:spcBef>
              <a:buNone/>
              <a:defRPr sz="2800">
                <a:solidFill>
                  <a:schemeClr val="bg1"/>
                </a:solidFill>
              </a:defRPr>
            </a:lvl1pPr>
            <a:lvl2pPr marL="457189" indent="0">
              <a:buNone/>
              <a:defRPr/>
            </a:lvl2pPr>
          </a:lstStyle>
          <a:p>
            <a:pPr lvl="0"/>
            <a:r>
              <a:rPr lang="en-US"/>
              <a:t>Click to edit Master text styles</a:t>
            </a:r>
          </a:p>
        </p:txBody>
      </p:sp>
      <p:sp>
        <p:nvSpPr>
          <p:cNvPr id="10" name="Text Placeholder 9">
            <a:extLst>
              <a:ext uri="{FF2B5EF4-FFF2-40B4-BE49-F238E27FC236}">
                <a16:creationId xmlns:a16="http://schemas.microsoft.com/office/drawing/2014/main" id="{02B9EABC-9778-489F-89A7-BA5815AB0AD1}"/>
              </a:ext>
            </a:extLst>
          </p:cNvPr>
          <p:cNvSpPr>
            <a:spLocks noGrp="1"/>
          </p:cNvSpPr>
          <p:nvPr>
            <p:ph type="body" sz="quarter" idx="12"/>
          </p:nvPr>
        </p:nvSpPr>
        <p:spPr>
          <a:xfrm>
            <a:off x="161925" y="847727"/>
            <a:ext cx="11906251" cy="609601"/>
          </a:xfrm>
          <a:prstGeom prst="rect">
            <a:avLst/>
          </a:prstGeom>
        </p:spPr>
        <p:txBody>
          <a:bodyPr/>
          <a:lstStyle>
            <a:lvl1pPr marL="0" indent="0">
              <a:lnSpc>
                <a:spcPct val="100000"/>
              </a:lnSpc>
              <a:spcBef>
                <a:spcPts val="0"/>
              </a:spcBef>
              <a:buNone/>
              <a:defRPr sz="2000">
                <a:solidFill>
                  <a:schemeClr val="tx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783EB5FC-A0F0-40AF-AF57-7C91DE53009F}"/>
              </a:ext>
            </a:extLst>
          </p:cNvPr>
          <p:cNvSpPr>
            <a:spLocks noGrp="1"/>
          </p:cNvSpPr>
          <p:nvPr>
            <p:ph type="body" sz="quarter" idx="13"/>
          </p:nvPr>
        </p:nvSpPr>
        <p:spPr>
          <a:xfrm>
            <a:off x="161925" y="1666875"/>
            <a:ext cx="5934075" cy="434340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921F4-FC22-49B3-931C-1DFD3F5BE4A9}"/>
              </a:ext>
            </a:extLst>
          </p:cNvPr>
          <p:cNvSpPr>
            <a:spLocks noGrp="1"/>
          </p:cNvSpPr>
          <p:nvPr>
            <p:ph type="body" sz="quarter" idx="14"/>
          </p:nvPr>
        </p:nvSpPr>
        <p:spPr>
          <a:xfrm>
            <a:off x="6248400" y="1666875"/>
            <a:ext cx="5819775" cy="434340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38071D7-4338-4905-8069-6F160BEA693F}"/>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spTree>
    <p:extLst>
      <p:ext uri="{BB962C8B-B14F-4D97-AF65-F5344CB8AC3E}">
        <p14:creationId xmlns:p14="http://schemas.microsoft.com/office/powerpoint/2010/main" val="4029433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No Text/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DFE50-57A0-9F45-A2A4-2D235F2B913E}"/>
              </a:ext>
            </a:extLst>
          </p:cNvPr>
          <p:cNvSpPr>
            <a:spLocks noGrp="1"/>
          </p:cNvSpPr>
          <p:nvPr>
            <p:ph type="sldNum" sz="quarter" idx="10"/>
          </p:nvPr>
        </p:nvSpPr>
        <p:spPr/>
        <p:txBody>
          <a:bodyPr/>
          <a:lstStyle/>
          <a:p>
            <a:fld id="{C2F71432-4CC1-694F-B3CF-F9C51595965C}" type="slidenum">
              <a:rPr lang="en-US" smtClean="0"/>
              <a:t>‹#›</a:t>
            </a:fld>
            <a:endParaRPr lang="en-US"/>
          </a:p>
        </p:txBody>
      </p:sp>
      <p:sp>
        <p:nvSpPr>
          <p:cNvPr id="2" name="Title 1">
            <a:extLst>
              <a:ext uri="{FF2B5EF4-FFF2-40B4-BE49-F238E27FC236}">
                <a16:creationId xmlns:a16="http://schemas.microsoft.com/office/drawing/2014/main" id="{A3EC8BCA-D57B-2542-9E9B-CACCB524941F}"/>
              </a:ext>
            </a:extLst>
          </p:cNvPr>
          <p:cNvSpPr>
            <a:spLocks noGrp="1"/>
          </p:cNvSpPr>
          <p:nvPr>
            <p:ph type="title" hasCustomPrompt="1"/>
          </p:nvPr>
        </p:nvSpPr>
        <p:spPr/>
        <p:txBody>
          <a:bodyPr/>
          <a:lstStyle>
            <a:lvl1pPr>
              <a:defRPr/>
            </a:lvl1pPr>
          </a:lstStyle>
          <a:p>
            <a:r>
              <a:rPr lang="en-US"/>
              <a:t> Click to edit title</a:t>
            </a:r>
          </a:p>
        </p:txBody>
      </p:sp>
      <p:sp>
        <p:nvSpPr>
          <p:cNvPr id="6" name="Text Placeholder 5">
            <a:extLst>
              <a:ext uri="{FF2B5EF4-FFF2-40B4-BE49-F238E27FC236}">
                <a16:creationId xmlns:a16="http://schemas.microsoft.com/office/drawing/2014/main" id="{AEDC3C0E-FB1E-4A8D-A56E-5B1DAE002584}"/>
              </a:ext>
            </a:extLst>
          </p:cNvPr>
          <p:cNvSpPr>
            <a:spLocks noGrp="1"/>
          </p:cNvSpPr>
          <p:nvPr>
            <p:ph type="body" sz="quarter" idx="11" hasCustomPrompt="1"/>
          </p:nvPr>
        </p:nvSpPr>
        <p:spPr>
          <a:xfrm>
            <a:off x="198438" y="728663"/>
            <a:ext cx="11707616" cy="628650"/>
          </a:xfrm>
        </p:spPr>
        <p:txBody>
          <a:bodyPr>
            <a:normAutofit/>
          </a:bodyPr>
          <a:lstStyle>
            <a:lvl1pPr>
              <a:defRPr sz="2400">
                <a:latin typeface="+mj-lt"/>
              </a:defRPr>
            </a:lvl1pPr>
          </a:lstStyle>
          <a:p>
            <a:pPr lvl="0"/>
            <a:r>
              <a:rPr lang="en-US"/>
              <a:t>Click to edit subtitle</a:t>
            </a:r>
          </a:p>
        </p:txBody>
      </p:sp>
      <p:sp>
        <p:nvSpPr>
          <p:cNvPr id="4" name="TextBox 3">
            <a:extLst>
              <a:ext uri="{FF2B5EF4-FFF2-40B4-BE49-F238E27FC236}">
                <a16:creationId xmlns:a16="http://schemas.microsoft.com/office/drawing/2014/main" id="{708BFC3A-B123-4458-8AA4-CB090488CAC4}"/>
              </a:ext>
            </a:extLst>
          </p:cNvPr>
          <p:cNvSpPr txBox="1"/>
          <p:nvPr/>
        </p:nvSpPr>
        <p:spPr>
          <a:xfrm>
            <a:off x="0" y="5867400"/>
            <a:ext cx="2209800" cy="990600"/>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3E07A769-396E-473D-A335-D5999A55EBB4}"/>
              </a:ext>
            </a:extLst>
          </p:cNvPr>
          <p:cNvSpPr txBox="1"/>
          <p:nvPr/>
        </p:nvSpPr>
        <p:spPr>
          <a:xfrm>
            <a:off x="9982200" y="5867400"/>
            <a:ext cx="2209800" cy="9906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432287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ark Grey Divider/Header">
    <p:bg>
      <p:bgPr>
        <a:solidFill>
          <a:srgbClr val="3A3A3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B28A7-ADB1-A744-9628-E4389B8A34E3}"/>
              </a:ext>
            </a:extLst>
          </p:cNvPr>
          <p:cNvSpPr/>
          <p:nvPr/>
        </p:nvSpPr>
        <p:spPr>
          <a:xfrm>
            <a:off x="0" y="5755907"/>
            <a:ext cx="12192000" cy="1102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92650E-D04E-C94D-A228-CFC8407799AB}"/>
              </a:ext>
            </a:extLst>
          </p:cNvPr>
          <p:cNvPicPr>
            <a:picLocks noChangeAspect="1"/>
          </p:cNvPicPr>
          <p:nvPr/>
        </p:nvPicPr>
        <p:blipFill rotWithShape="1">
          <a:blip r:embed="rId2"/>
          <a:srcRect l="20327" t="38344" r="51436" b="47112"/>
          <a:stretch/>
        </p:blipFill>
        <p:spPr>
          <a:xfrm>
            <a:off x="247727" y="6120259"/>
            <a:ext cx="1611798" cy="623228"/>
          </a:xfrm>
          <a:prstGeom prst="rect">
            <a:avLst/>
          </a:prstGeom>
        </p:spPr>
      </p:pic>
      <p:sp>
        <p:nvSpPr>
          <p:cNvPr id="5" name="Text Placeholder 4">
            <a:extLst>
              <a:ext uri="{FF2B5EF4-FFF2-40B4-BE49-F238E27FC236}">
                <a16:creationId xmlns:a16="http://schemas.microsoft.com/office/drawing/2014/main" id="{2D16F473-4FC5-4CEE-B17B-46777A94AB36}"/>
              </a:ext>
            </a:extLst>
          </p:cNvPr>
          <p:cNvSpPr>
            <a:spLocks noGrp="1"/>
          </p:cNvSpPr>
          <p:nvPr>
            <p:ph type="body" sz="quarter" idx="10" hasCustomPrompt="1"/>
          </p:nvPr>
        </p:nvSpPr>
        <p:spPr>
          <a:xfrm>
            <a:off x="671513" y="2766209"/>
            <a:ext cx="8021637" cy="1100137"/>
          </a:xfrm>
          <a:prstGeom prst="rect">
            <a:avLst/>
          </a:prstGeom>
        </p:spPr>
        <p:txBody>
          <a:bodyPr/>
          <a:lstStyle>
            <a:lvl1pPr marL="0" indent="0">
              <a:buNone/>
              <a:defRPr sz="3600">
                <a:solidFill>
                  <a:schemeClr val="bg1"/>
                </a:solidFill>
                <a:latin typeface="Segoe UI" panose="020B0502040204020203" pitchFamily="34" charset="0"/>
                <a:cs typeface="Segoe UI" panose="020B0502040204020203" pitchFamily="34" charset="0"/>
              </a:defRPr>
            </a:lvl1pPr>
          </a:lstStyle>
          <a:p>
            <a:pPr lvl="0"/>
            <a:r>
              <a:rPr lang="en-US"/>
              <a:t>Title or Header</a:t>
            </a:r>
          </a:p>
        </p:txBody>
      </p:sp>
      <p:pic>
        <p:nvPicPr>
          <p:cNvPr id="7" name="Picture 1" descr="A picture containing company name&#10;&#10;Description automatically generated">
            <a:extLst>
              <a:ext uri="{FF2B5EF4-FFF2-40B4-BE49-F238E27FC236}">
                <a16:creationId xmlns:a16="http://schemas.microsoft.com/office/drawing/2014/main" id="{F522DBCF-04D8-44F6-B610-74F334411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945" y="6037480"/>
            <a:ext cx="1821003" cy="78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4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1D2F-4BF7-ECE7-59D6-942E011B73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22AE54-BD8B-53D3-58D5-FEC1E6514E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12861-0372-11FF-0029-BB49A4CB4E2F}"/>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E4B98CEC-5EA8-32FC-6B4A-2A27107B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DE358-2674-DB0F-1C18-8FF8B2C20B66}"/>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102363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7070-D5B7-0925-9757-809EB76E7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2972C-F799-7082-93A6-DC6DF4880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B3FD0-1DCD-7F7D-1889-3F41C1A02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FFF2C3-D8EA-5782-C30D-2E1AAA39B871}"/>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6" name="Footer Placeholder 5">
            <a:extLst>
              <a:ext uri="{FF2B5EF4-FFF2-40B4-BE49-F238E27FC236}">
                <a16:creationId xmlns:a16="http://schemas.microsoft.com/office/drawing/2014/main" id="{1430A872-913E-B918-4397-537521168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7CA71-F4D7-30EB-1E46-B003F8895A3E}"/>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38177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9312-DEE4-7B94-98F6-A3AA1D9DB2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20B63-92B0-9650-29CD-F3A2E37F0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869C2-30DB-57AA-3BF6-E4063E80D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09BE0-1366-B17F-E228-265B81752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3FBF72-1DEC-04BF-006A-664F0F017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5840D-E262-036F-3C7E-F0656000056F}"/>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8" name="Footer Placeholder 7">
            <a:extLst>
              <a:ext uri="{FF2B5EF4-FFF2-40B4-BE49-F238E27FC236}">
                <a16:creationId xmlns:a16="http://schemas.microsoft.com/office/drawing/2014/main" id="{AA178159-43E9-117A-AC76-6C68B3E30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EB3675-F392-9B36-9888-CF7F0F5B33B1}"/>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155175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6160-6D69-740D-3C1F-A4FE2B020E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902B0-5D6A-A59E-895D-B0E0C7CFBB70}"/>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4" name="Footer Placeholder 3">
            <a:extLst>
              <a:ext uri="{FF2B5EF4-FFF2-40B4-BE49-F238E27FC236}">
                <a16:creationId xmlns:a16="http://schemas.microsoft.com/office/drawing/2014/main" id="{30B674B0-AAA9-5057-150E-9A317051FC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A78F6-41AE-51E7-E204-E00E3D187D95}"/>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267543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B3BAE-3E10-4293-AFC4-07E1AFF87FE8}"/>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3" name="Footer Placeholder 2">
            <a:extLst>
              <a:ext uri="{FF2B5EF4-FFF2-40B4-BE49-F238E27FC236}">
                <a16:creationId xmlns:a16="http://schemas.microsoft.com/office/drawing/2014/main" id="{8812CC3F-7E3C-C7D8-3925-9E8C26124B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63C64-9A0C-9CEE-F22E-DB1701791556}"/>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15376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A67F-3EA3-D6F1-9DBD-D717DC285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133D6-D444-500D-20D4-495007361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2E641-ABF5-2F18-2577-8C3A04C6E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74B47-6858-5635-C668-624AF12039F8}"/>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6" name="Footer Placeholder 5">
            <a:extLst>
              <a:ext uri="{FF2B5EF4-FFF2-40B4-BE49-F238E27FC236}">
                <a16:creationId xmlns:a16="http://schemas.microsoft.com/office/drawing/2014/main" id="{4B010150-8C0B-4598-56C2-83F5D8688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8229E-521C-E5FF-7D12-415B6C2B5A66}"/>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412572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0237-8C40-6A08-2C96-38C07837D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CA63ED-A549-A571-9DB6-630C56A14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45BD8D-968B-9013-807F-BC868F78D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258DE-BC3D-8E6C-E8ED-4D13D676010F}"/>
              </a:ext>
            </a:extLst>
          </p:cNvPr>
          <p:cNvSpPr>
            <a:spLocks noGrp="1"/>
          </p:cNvSpPr>
          <p:nvPr>
            <p:ph type="dt" sz="half" idx="10"/>
          </p:nvPr>
        </p:nvSpPr>
        <p:spPr/>
        <p:txBody>
          <a:bodyPr/>
          <a:lstStyle/>
          <a:p>
            <a:fld id="{5EC3B5B9-2081-924C-8E49-2FD33854B11A}" type="datetimeFigureOut">
              <a:rPr lang="en-US" smtClean="0"/>
              <a:t>2/7/2025</a:t>
            </a:fld>
            <a:endParaRPr lang="en-US"/>
          </a:p>
        </p:txBody>
      </p:sp>
      <p:sp>
        <p:nvSpPr>
          <p:cNvPr id="6" name="Footer Placeholder 5">
            <a:extLst>
              <a:ext uri="{FF2B5EF4-FFF2-40B4-BE49-F238E27FC236}">
                <a16:creationId xmlns:a16="http://schemas.microsoft.com/office/drawing/2014/main" id="{DBB9D7A5-6906-EAB6-94A2-C6127720F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6E3EA-1213-951A-66AF-6025A506CC6B}"/>
              </a:ext>
            </a:extLst>
          </p:cNvPr>
          <p:cNvSpPr>
            <a:spLocks noGrp="1"/>
          </p:cNvSpPr>
          <p:nvPr>
            <p:ph type="sldNum" sz="quarter" idx="12"/>
          </p:nvPr>
        </p:nvSpPr>
        <p:spPr/>
        <p:txBody>
          <a:bodyPr/>
          <a:lstStyle/>
          <a:p>
            <a:fld id="{EBA13E82-CC95-184C-B5F1-642F0B8E78C0}" type="slidenum">
              <a:rPr lang="en-US" smtClean="0"/>
              <a:t>‹#›</a:t>
            </a:fld>
            <a:endParaRPr lang="en-US"/>
          </a:p>
        </p:txBody>
      </p:sp>
    </p:spTree>
    <p:extLst>
      <p:ext uri="{BB962C8B-B14F-4D97-AF65-F5344CB8AC3E}">
        <p14:creationId xmlns:p14="http://schemas.microsoft.com/office/powerpoint/2010/main" val="132180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8A0AA-4A5B-2257-232A-C726E99D4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6238F-FACE-6FB5-50D6-164A6EDEE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7113A-1012-A70F-0258-0FF84A1DE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C3B5B9-2081-924C-8E49-2FD33854B11A}" type="datetimeFigureOut">
              <a:rPr lang="en-US" smtClean="0"/>
              <a:t>2/7/2025</a:t>
            </a:fld>
            <a:endParaRPr lang="en-US"/>
          </a:p>
        </p:txBody>
      </p:sp>
      <p:sp>
        <p:nvSpPr>
          <p:cNvPr id="5" name="Footer Placeholder 4">
            <a:extLst>
              <a:ext uri="{FF2B5EF4-FFF2-40B4-BE49-F238E27FC236}">
                <a16:creationId xmlns:a16="http://schemas.microsoft.com/office/drawing/2014/main" id="{2CD900FA-4D61-CF63-A917-EB7A1B6C2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717A42-858F-6F78-8A61-C9A4D5F8C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A13E82-CC95-184C-B5F1-642F0B8E78C0}" type="slidenum">
              <a:rPr lang="en-US" smtClean="0"/>
              <a:t>‹#›</a:t>
            </a:fld>
            <a:endParaRPr lang="en-US"/>
          </a:p>
        </p:txBody>
      </p:sp>
    </p:spTree>
    <p:extLst>
      <p:ext uri="{BB962C8B-B14F-4D97-AF65-F5344CB8AC3E}">
        <p14:creationId xmlns:p14="http://schemas.microsoft.com/office/powerpoint/2010/main" val="105208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7A099-26E9-42D7-B4E1-995DDEBD7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B7B17-AA02-4E7D-BB6A-DF7648DFB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7542C-CCF2-44BA-A842-5BED8C8E7C08}"/>
              </a:ext>
            </a:extLst>
          </p:cNvPr>
          <p:cNvSpPr>
            <a:spLocks noGrp="1"/>
          </p:cNvSpPr>
          <p:nvPr>
            <p:ph type="dt" sz="half" idx="2"/>
          </p:nvPr>
        </p:nvSpPr>
        <p:spPr>
          <a:xfrm>
            <a:off x="838200" y="6356350"/>
            <a:ext cx="1414549" cy="1365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9/22/2021</a:t>
            </a:r>
          </a:p>
        </p:txBody>
      </p:sp>
    </p:spTree>
    <p:extLst>
      <p:ext uri="{BB962C8B-B14F-4D97-AF65-F5344CB8AC3E}">
        <p14:creationId xmlns:p14="http://schemas.microsoft.com/office/powerpoint/2010/main" val="1870935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5624B4C-129F-4983-A114-F70F1497264D}"/>
              </a:ext>
            </a:extLst>
          </p:cNvPr>
          <p:cNvSpPr txBox="1">
            <a:spLocks/>
          </p:cNvSpPr>
          <p:nvPr userDrawn="1"/>
        </p:nvSpPr>
        <p:spPr>
          <a:xfrm>
            <a:off x="0" y="0"/>
            <a:ext cx="12192000" cy="728870"/>
          </a:xfrm>
          <a:prstGeom prst="rect">
            <a:avLst/>
          </a:prstGeom>
          <a:solidFill>
            <a:srgbClr val="9D233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000">
              <a:solidFill>
                <a:schemeClr val="bg1"/>
              </a:solidFill>
            </a:endParaRPr>
          </a:p>
        </p:txBody>
      </p:sp>
      <p:sp>
        <p:nvSpPr>
          <p:cNvPr id="10" name="Slide Number Placeholder 5">
            <a:extLst>
              <a:ext uri="{FF2B5EF4-FFF2-40B4-BE49-F238E27FC236}">
                <a16:creationId xmlns:a16="http://schemas.microsoft.com/office/drawing/2014/main" id="{B63D7602-9ECC-4E27-94E2-94D5F992225E}"/>
              </a:ext>
            </a:extLst>
          </p:cNvPr>
          <p:cNvSpPr>
            <a:spLocks noGrp="1"/>
          </p:cNvSpPr>
          <p:nvPr>
            <p:ph type="sldNum" sz="quarter" idx="4"/>
          </p:nvPr>
        </p:nvSpPr>
        <p:spPr>
          <a:xfrm>
            <a:off x="4724400" y="6385379"/>
            <a:ext cx="27432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fld id="{C2F71432-4CC1-694F-B3CF-F9C51595965C}" type="slidenum">
              <a:rPr lang="en-US" smtClean="0"/>
              <a:pPr/>
              <a:t>‹#›</a:t>
            </a:fld>
            <a:endParaRPr lang="en-US"/>
          </a:p>
        </p:txBody>
      </p:sp>
      <p:pic>
        <p:nvPicPr>
          <p:cNvPr id="11" name="Picture 10">
            <a:extLst>
              <a:ext uri="{FF2B5EF4-FFF2-40B4-BE49-F238E27FC236}">
                <a16:creationId xmlns:a16="http://schemas.microsoft.com/office/drawing/2014/main" id="{56BCAB5A-AFAE-4CB0-A238-54D5443F3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01484" y="6033140"/>
            <a:ext cx="1611799" cy="681821"/>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49FFFE5E-C9D2-CA4F-B171-B5327073732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73718" y="6015903"/>
            <a:ext cx="1698766" cy="734601"/>
          </a:xfrm>
          <a:prstGeom prst="rect">
            <a:avLst/>
          </a:prstGeom>
        </p:spPr>
      </p:pic>
    </p:spTree>
    <p:extLst>
      <p:ext uri="{BB962C8B-B14F-4D97-AF65-F5344CB8AC3E}">
        <p14:creationId xmlns:p14="http://schemas.microsoft.com/office/powerpoint/2010/main" val="1678848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dt="0"/>
  <p:txStyles>
    <p:titleStyle>
      <a:lvl1pPr algn="l" defTabSz="914377"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hyperlink" Target="https://sis.uark.edu/" TargetMode="External"/><Relationship Id="rId3" Type="http://schemas.openxmlformats.org/officeDocument/2006/relationships/hyperlink" Target="mailto:daved@uark.edu" TargetMode="External"/><Relationship Id="rId7" Type="http://schemas.openxmlformats.org/officeDocument/2006/relationships/hyperlink" Target="https://uasys0.sharepoint.com/sites/uasysintranet/SitePages/Workday-Student.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uark.sharepoint.com/teams/WorkdayStudentattheUniversityofArkansas/SitePages/Employee-onboarding-team-home.aspx" TargetMode="External"/><Relationship Id="rId5" Type="http://schemas.openxmlformats.org/officeDocument/2006/relationships/hyperlink" Target="mailto:wstudent@uark.edu" TargetMode="External"/><Relationship Id="rId4" Type="http://schemas.openxmlformats.org/officeDocument/2006/relationships/hyperlink" Target="mailto:latilley@uark.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07E3-6B4C-4ED1-B139-A26EBFD5281B}"/>
              </a:ext>
            </a:extLst>
          </p:cNvPr>
          <p:cNvSpPr>
            <a:spLocks noGrp="1"/>
          </p:cNvSpPr>
          <p:nvPr>
            <p:ph type="ctrTitle"/>
          </p:nvPr>
        </p:nvSpPr>
        <p:spPr>
          <a:xfrm>
            <a:off x="1330259" y="2108014"/>
            <a:ext cx="9891860" cy="2387600"/>
          </a:xfrm>
        </p:spPr>
        <p:txBody>
          <a:bodyPr>
            <a:normAutofit fontScale="90000"/>
          </a:bodyPr>
          <a:lstStyle/>
          <a:p>
            <a:r>
              <a:rPr lang="en-US" sz="6700" dirty="0">
                <a:solidFill>
                  <a:schemeClr val="accent5">
                    <a:lumMod val="75000"/>
                  </a:schemeClr>
                </a:solidFill>
              </a:rPr>
              <a:t>Workday</a:t>
            </a:r>
            <a:r>
              <a:rPr lang="en-US" sz="6700" dirty="0"/>
              <a:t> Student</a:t>
            </a:r>
            <a:br>
              <a:rPr lang="en-US" dirty="0"/>
            </a:br>
            <a:r>
              <a:rPr lang="en-US" dirty="0"/>
              <a:t> </a:t>
            </a:r>
            <a:br>
              <a:rPr lang="en-US" dirty="0"/>
            </a:br>
            <a:r>
              <a:rPr lang="en-US" sz="3600" dirty="0"/>
              <a:t>Faculty Senate</a:t>
            </a:r>
            <a:br>
              <a:rPr lang="en-US" dirty="0"/>
            </a:br>
            <a:endParaRPr lang="en-US" dirty="0"/>
          </a:p>
        </p:txBody>
      </p:sp>
      <p:sp>
        <p:nvSpPr>
          <p:cNvPr id="3" name="Subtitle 2">
            <a:extLst>
              <a:ext uri="{FF2B5EF4-FFF2-40B4-BE49-F238E27FC236}">
                <a16:creationId xmlns:a16="http://schemas.microsoft.com/office/drawing/2014/main" id="{E38D5C53-98DA-48D8-BDF5-7174B45EE3C0}"/>
              </a:ext>
            </a:extLst>
          </p:cNvPr>
          <p:cNvSpPr>
            <a:spLocks noGrp="1"/>
          </p:cNvSpPr>
          <p:nvPr>
            <p:ph type="subTitle" idx="1"/>
          </p:nvPr>
        </p:nvSpPr>
        <p:spPr>
          <a:xfrm>
            <a:off x="2018514" y="3429000"/>
            <a:ext cx="8515350" cy="752475"/>
          </a:xfrm>
        </p:spPr>
        <p:txBody>
          <a:bodyPr vert="horz" lIns="91440" tIns="45720" rIns="91440" bIns="45720" rtlCol="0" anchor="t">
            <a:normAutofit/>
          </a:bodyPr>
          <a:lstStyle/>
          <a:p>
            <a:br>
              <a:rPr lang="en-US" dirty="0"/>
            </a:br>
            <a:r>
              <a:rPr lang="en-US" dirty="0"/>
              <a:t>February 12, 2025</a:t>
            </a:r>
          </a:p>
        </p:txBody>
      </p:sp>
      <p:sp>
        <p:nvSpPr>
          <p:cNvPr id="4" name="TextBox 3">
            <a:extLst>
              <a:ext uri="{FF2B5EF4-FFF2-40B4-BE49-F238E27FC236}">
                <a16:creationId xmlns:a16="http://schemas.microsoft.com/office/drawing/2014/main" id="{99480310-07C3-8CC6-E222-3F8F7D01D3BB}"/>
              </a:ext>
            </a:extLst>
          </p:cNvPr>
          <p:cNvSpPr txBox="1"/>
          <p:nvPr/>
        </p:nvSpPr>
        <p:spPr>
          <a:xfrm>
            <a:off x="714531" y="5040796"/>
            <a:ext cx="5381469" cy="923330"/>
          </a:xfrm>
          <a:prstGeom prst="rect">
            <a:avLst/>
          </a:prstGeom>
          <a:noFill/>
        </p:spPr>
        <p:txBody>
          <a:bodyPr wrap="square" rtlCol="0">
            <a:spAutoFit/>
          </a:bodyPr>
          <a:lstStyle/>
          <a:p>
            <a:r>
              <a:rPr lang="en-US" b="1" dirty="0"/>
              <a:t>Dave Dawson</a:t>
            </a:r>
            <a:br>
              <a:rPr lang="en-US" dirty="0"/>
            </a:br>
            <a:r>
              <a:rPr lang="en-US" dirty="0"/>
              <a:t>Senior Associate Vice Provost for Enrollment Services</a:t>
            </a:r>
            <a:br>
              <a:rPr lang="en-US" dirty="0"/>
            </a:br>
            <a:r>
              <a:rPr lang="en-US" dirty="0"/>
              <a:t>Director of Workday Student</a:t>
            </a:r>
          </a:p>
        </p:txBody>
      </p:sp>
    </p:spTree>
    <p:extLst>
      <p:ext uri="{BB962C8B-B14F-4D97-AF65-F5344CB8AC3E}">
        <p14:creationId xmlns:p14="http://schemas.microsoft.com/office/powerpoint/2010/main" val="284112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FD6F-8217-32A4-8735-27B6BA33C5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A67CC4-0980-FEDD-4C8F-D8A970BC250D}"/>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6" name="TextBox 5">
            <a:extLst>
              <a:ext uri="{FF2B5EF4-FFF2-40B4-BE49-F238E27FC236}">
                <a16:creationId xmlns:a16="http://schemas.microsoft.com/office/drawing/2014/main" id="{220D6E56-A4F6-CDC7-A653-A53B3564CC73}"/>
              </a:ext>
            </a:extLst>
          </p:cNvPr>
          <p:cNvSpPr txBox="1"/>
          <p:nvPr/>
        </p:nvSpPr>
        <p:spPr>
          <a:xfrm>
            <a:off x="968589" y="1319133"/>
            <a:ext cx="9204897" cy="50475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r>
              <a:rPr lang="en-US" sz="2800" b="1" dirty="0"/>
              <a:t>Current and Upcoming </a:t>
            </a:r>
            <a:r>
              <a:rPr lang="en-US" sz="2800" b="1" dirty="0">
                <a:solidFill>
                  <a:srgbClr val="0070C0"/>
                </a:solidFill>
              </a:rPr>
              <a:t>Workday</a:t>
            </a:r>
            <a:r>
              <a:rPr lang="en-US" sz="2800" b="1" dirty="0"/>
              <a:t> Student Activities</a:t>
            </a:r>
            <a:endParaRPr kumimoji="0" lang="en-US" sz="2800" b="1"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342900" indent="-342900">
              <a:lnSpc>
                <a:spcPct val="150000"/>
              </a:lnSpc>
              <a:buFont typeface="Arial" panose="020B0604020202020204" pitchFamily="34" charset="0"/>
              <a:buChar char="•"/>
            </a:pPr>
            <a:r>
              <a:rPr lang="en-US" sz="2000" dirty="0"/>
              <a:t>February 10th – March 27th: Advising and Registration Training</a:t>
            </a:r>
          </a:p>
          <a:p>
            <a:pPr marL="342900" indent="-342900">
              <a:lnSpc>
                <a:spcPct val="150000"/>
              </a:lnSpc>
              <a:buFont typeface="Arial" panose="020B0604020202020204" pitchFamily="34" charset="0"/>
              <a:buChar char="•"/>
            </a:pPr>
            <a:r>
              <a:rPr lang="en-US" sz="2000" dirty="0"/>
              <a:t>Mid-February: New and Continuing Student Onboarding Launches</a:t>
            </a:r>
          </a:p>
          <a:p>
            <a:pPr marL="342900" indent="-342900">
              <a:lnSpc>
                <a:spcPct val="150000"/>
              </a:lnSpc>
              <a:buFont typeface="Arial" panose="020B0604020202020204" pitchFamily="34" charset="0"/>
              <a:buChar char="•"/>
            </a:pPr>
            <a:r>
              <a:rPr lang="en-US" sz="2000" dirty="0"/>
              <a:t>March 3rd – 7th: Mock Semester</a:t>
            </a:r>
          </a:p>
          <a:p>
            <a:pPr marL="342900" indent="-342900">
              <a:lnSpc>
                <a:spcPct val="150000"/>
              </a:lnSpc>
              <a:buFont typeface="Arial" panose="020B0604020202020204" pitchFamily="34" charset="0"/>
              <a:buChar char="•"/>
            </a:pPr>
            <a:r>
              <a:rPr lang="en-US" sz="2000" dirty="0"/>
              <a:t>March 17th: Summer 2025 Registration Opens</a:t>
            </a:r>
          </a:p>
          <a:p>
            <a:pPr marL="342900" indent="-342900">
              <a:lnSpc>
                <a:spcPct val="150000"/>
              </a:lnSpc>
              <a:buFont typeface="Arial" panose="020B0604020202020204" pitchFamily="34" charset="0"/>
              <a:buChar char="•"/>
            </a:pPr>
            <a:r>
              <a:rPr lang="en-US" sz="2000" dirty="0"/>
              <a:t>April 7: Fall 2025 Registration Opens</a:t>
            </a:r>
          </a:p>
          <a:p>
            <a:pPr marL="342900" indent="-342900">
              <a:lnSpc>
                <a:spcPct val="150000"/>
              </a:lnSpc>
              <a:buFont typeface="Arial" panose="020B0604020202020204" pitchFamily="34" charset="0"/>
              <a:buChar char="•"/>
            </a:pPr>
            <a:r>
              <a:rPr lang="en-US" sz="2000" dirty="0"/>
              <a:t>March 31st – May 2nd: Registration Tabling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4673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ABC7B8-B961-51F1-7490-F98E7BA3EB14}"/>
              </a:ext>
            </a:extLst>
          </p:cNvPr>
          <p:cNvGraphicFramePr>
            <a:graphicFrameLocks noGrp="1"/>
          </p:cNvGraphicFramePr>
          <p:nvPr>
            <p:extLst>
              <p:ext uri="{D42A27DB-BD31-4B8C-83A1-F6EECF244321}">
                <p14:modId xmlns:p14="http://schemas.microsoft.com/office/powerpoint/2010/main" val="237473300"/>
              </p:ext>
            </p:extLst>
          </p:nvPr>
        </p:nvGraphicFramePr>
        <p:xfrm>
          <a:off x="26894" y="17929"/>
          <a:ext cx="12168248" cy="6879628"/>
        </p:xfrm>
        <a:graphic>
          <a:graphicData uri="http://schemas.openxmlformats.org/drawingml/2006/table">
            <a:tbl>
              <a:tblPr firstRow="1" bandRow="1">
                <a:tableStyleId>{00A15C55-8517-42AA-B614-E9B94910E393}</a:tableStyleId>
              </a:tblPr>
              <a:tblGrid>
                <a:gridCol w="997713">
                  <a:extLst>
                    <a:ext uri="{9D8B030D-6E8A-4147-A177-3AD203B41FA5}">
                      <a16:colId xmlns:a16="http://schemas.microsoft.com/office/drawing/2014/main" val="2393388484"/>
                    </a:ext>
                  </a:extLst>
                </a:gridCol>
                <a:gridCol w="2234107">
                  <a:extLst>
                    <a:ext uri="{9D8B030D-6E8A-4147-A177-3AD203B41FA5}">
                      <a16:colId xmlns:a16="http://schemas.microsoft.com/office/drawing/2014/main" val="2849960247"/>
                    </a:ext>
                  </a:extLst>
                </a:gridCol>
                <a:gridCol w="2234107">
                  <a:extLst>
                    <a:ext uri="{9D8B030D-6E8A-4147-A177-3AD203B41FA5}">
                      <a16:colId xmlns:a16="http://schemas.microsoft.com/office/drawing/2014/main" val="710469997"/>
                    </a:ext>
                  </a:extLst>
                </a:gridCol>
                <a:gridCol w="2234107">
                  <a:extLst>
                    <a:ext uri="{9D8B030D-6E8A-4147-A177-3AD203B41FA5}">
                      <a16:colId xmlns:a16="http://schemas.microsoft.com/office/drawing/2014/main" val="403361814"/>
                    </a:ext>
                  </a:extLst>
                </a:gridCol>
                <a:gridCol w="2234107">
                  <a:extLst>
                    <a:ext uri="{9D8B030D-6E8A-4147-A177-3AD203B41FA5}">
                      <a16:colId xmlns:a16="http://schemas.microsoft.com/office/drawing/2014/main" val="3032910359"/>
                    </a:ext>
                  </a:extLst>
                </a:gridCol>
                <a:gridCol w="2234107">
                  <a:extLst>
                    <a:ext uri="{9D8B030D-6E8A-4147-A177-3AD203B41FA5}">
                      <a16:colId xmlns:a16="http://schemas.microsoft.com/office/drawing/2014/main" val="3993330668"/>
                    </a:ext>
                  </a:extLst>
                </a:gridCol>
              </a:tblGrid>
              <a:tr h="470848">
                <a:tc>
                  <a:txBody>
                    <a:bodyPr/>
                    <a:lstStyle/>
                    <a:p>
                      <a:pPr algn="ctr"/>
                      <a:endParaRPr lang="en-US" dirty="0"/>
                    </a:p>
                  </a:txBody>
                  <a:tcPr anchor="ctr">
                    <a:solidFill>
                      <a:schemeClr val="accent4">
                        <a:lumMod val="75000"/>
                      </a:schemeClr>
                    </a:solidFill>
                  </a:tcPr>
                </a:tc>
                <a:tc>
                  <a:txBody>
                    <a:bodyPr/>
                    <a:lstStyle/>
                    <a:p>
                      <a:pPr algn="ctr"/>
                      <a:r>
                        <a:rPr lang="en-US" dirty="0">
                          <a:latin typeface="+mj-lt"/>
                        </a:rPr>
                        <a:t>January</a:t>
                      </a:r>
                    </a:p>
                  </a:txBody>
                  <a:tcPr anchor="ctr">
                    <a:solidFill>
                      <a:schemeClr val="accent4">
                        <a:lumMod val="75000"/>
                      </a:schemeClr>
                    </a:solidFill>
                  </a:tcPr>
                </a:tc>
                <a:tc>
                  <a:txBody>
                    <a:bodyPr/>
                    <a:lstStyle/>
                    <a:p>
                      <a:pPr algn="ctr"/>
                      <a:r>
                        <a:rPr lang="en-US" dirty="0">
                          <a:latin typeface="+mj-lt"/>
                        </a:rPr>
                        <a:t>February</a:t>
                      </a:r>
                    </a:p>
                  </a:txBody>
                  <a:tcPr anchor="ctr">
                    <a:solidFill>
                      <a:schemeClr val="accent4">
                        <a:lumMod val="75000"/>
                      </a:schemeClr>
                    </a:solidFill>
                  </a:tcPr>
                </a:tc>
                <a:tc>
                  <a:txBody>
                    <a:bodyPr/>
                    <a:lstStyle/>
                    <a:p>
                      <a:pPr algn="ctr"/>
                      <a:r>
                        <a:rPr lang="en-US" dirty="0">
                          <a:latin typeface="+mj-lt"/>
                        </a:rPr>
                        <a:t>March</a:t>
                      </a:r>
                    </a:p>
                  </a:txBody>
                  <a:tcPr anchor="ctr">
                    <a:solidFill>
                      <a:schemeClr val="accent4">
                        <a:lumMod val="75000"/>
                      </a:schemeClr>
                    </a:solidFill>
                  </a:tcPr>
                </a:tc>
                <a:tc>
                  <a:txBody>
                    <a:bodyPr/>
                    <a:lstStyle/>
                    <a:p>
                      <a:pPr algn="ctr"/>
                      <a:r>
                        <a:rPr lang="en-US" dirty="0">
                          <a:latin typeface="+mj-lt"/>
                        </a:rPr>
                        <a:t>April</a:t>
                      </a:r>
                    </a:p>
                  </a:txBody>
                  <a:tcPr anchor="ctr">
                    <a:solidFill>
                      <a:schemeClr val="accent4">
                        <a:lumMod val="75000"/>
                      </a:schemeClr>
                    </a:solidFill>
                  </a:tcPr>
                </a:tc>
                <a:tc>
                  <a:txBody>
                    <a:bodyPr/>
                    <a:lstStyle/>
                    <a:p>
                      <a:pPr algn="ctr"/>
                      <a:r>
                        <a:rPr lang="en-US" dirty="0">
                          <a:latin typeface="+mj-lt"/>
                        </a:rPr>
                        <a:t>May</a:t>
                      </a:r>
                    </a:p>
                  </a:txBody>
                  <a:tcPr anchor="ctr">
                    <a:solidFill>
                      <a:schemeClr val="accent4">
                        <a:lumMod val="75000"/>
                      </a:schemeClr>
                    </a:solidFill>
                  </a:tcPr>
                </a:tc>
                <a:extLst>
                  <a:ext uri="{0D108BD9-81ED-4DB2-BD59-A6C34878D82A}">
                    <a16:rowId xmlns:a16="http://schemas.microsoft.com/office/drawing/2014/main" val="4095468275"/>
                  </a:ext>
                </a:extLst>
              </a:tr>
              <a:tr h="2537356">
                <a:tc>
                  <a:txBody>
                    <a:bodyPr/>
                    <a:lstStyle/>
                    <a:p>
                      <a:r>
                        <a:rPr lang="en-US" sz="1400" b="1" dirty="0">
                          <a:latin typeface="+mj-lt"/>
                        </a:rPr>
                        <a:t>Project Activities</a:t>
                      </a:r>
                    </a:p>
                  </a:txBody>
                  <a:tcPr anchor="ctr">
                    <a:solidFill>
                      <a:srgbClr val="E7F1F8"/>
                    </a:solidFill>
                  </a:tcPr>
                </a:tc>
                <a:tc>
                  <a:txBody>
                    <a:bodyPr/>
                    <a:lstStyle/>
                    <a:p>
                      <a:pPr marL="285750" indent="-285750">
                        <a:buFont typeface="Arial" panose="020B0604020202020204" pitchFamily="34" charset="0"/>
                        <a:buChar char="•"/>
                      </a:pPr>
                      <a:r>
                        <a:rPr lang="en-US" sz="1400" dirty="0"/>
                        <a:t>Testing Cycle 4 </a:t>
                      </a:r>
                      <a:br>
                        <a:rPr lang="en-US" sz="1400" dirty="0"/>
                      </a:br>
                      <a:r>
                        <a:rPr lang="en-US" sz="1300" dirty="0"/>
                        <a:t>(1/21 – 2/13)</a:t>
                      </a:r>
                    </a:p>
                    <a:p>
                      <a:endParaRPr lang="en-US" sz="1400" dirty="0"/>
                    </a:p>
                    <a:p>
                      <a:pPr marL="285750" indent="-285750">
                        <a:buFont typeface="Arial" panose="020B0604020202020204" pitchFamily="34" charset="0"/>
                        <a:buChar char="•"/>
                      </a:pPr>
                      <a:r>
                        <a:rPr lang="en-US" sz="1400" dirty="0"/>
                        <a:t>Historical Student and Reactivation Training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Data Conversion MTP</a:t>
                      </a:r>
                    </a:p>
                    <a:p>
                      <a:pPr marL="285750" indent="-285750">
                        <a:buFont typeface="Arial" panose="020B0604020202020204" pitchFamily="34" charset="0"/>
                        <a:buChar char="•"/>
                      </a:pPr>
                      <a:endParaRPr lang="en-US" sz="1400" dirty="0"/>
                    </a:p>
                  </a:txBody>
                  <a:tcPr>
                    <a:solidFill>
                      <a:srgbClr val="E7F1F8"/>
                    </a:solidFill>
                  </a:tcPr>
                </a:tc>
                <a:tc>
                  <a:txBody>
                    <a:bodyPr/>
                    <a:lstStyle/>
                    <a:p>
                      <a:pPr marL="285750" indent="-285750">
                        <a:buFont typeface="Arial" panose="020B0604020202020204" pitchFamily="34" charset="0"/>
                        <a:buChar char="•"/>
                      </a:pPr>
                      <a:r>
                        <a:rPr lang="en-US" sz="1400" dirty="0"/>
                        <a:t>Testing Cycle 4 </a:t>
                      </a:r>
                      <a:br>
                        <a:rPr lang="en-US" sz="1400" dirty="0"/>
                      </a:br>
                      <a:r>
                        <a:rPr lang="en-US" sz="1300" dirty="0"/>
                        <a:t>(1/21 – 2/13)</a:t>
                      </a:r>
                    </a:p>
                    <a:p>
                      <a:endParaRPr lang="en-US" sz="1400" dirty="0"/>
                    </a:p>
                    <a:p>
                      <a:pPr marL="285750" indent="-285750">
                        <a:buFont typeface="Arial" panose="020B0604020202020204" pitchFamily="34" charset="0"/>
                        <a:buChar char="•"/>
                      </a:pPr>
                      <a:r>
                        <a:rPr lang="en-US" sz="1400" dirty="0"/>
                        <a:t>Registration and Advising Train the Trainer (2/4)</a:t>
                      </a:r>
                    </a:p>
                    <a:p>
                      <a:pPr marL="285750" indent="-285750">
                        <a:buFont typeface="Arial" panose="020B0604020202020204" pitchFamily="34" charset="0"/>
                        <a:buChar char="•"/>
                      </a:pPr>
                      <a:endParaRPr lang="en-US" sz="1400" dirty="0"/>
                    </a:p>
                  </a:txBody>
                  <a:tcPr>
                    <a:solidFill>
                      <a:srgbClr val="E7F1F8"/>
                    </a:solidFill>
                  </a:tcPr>
                </a:tc>
                <a:tc>
                  <a:txBody>
                    <a:bodyPr/>
                    <a:lstStyle/>
                    <a:p>
                      <a:pPr marL="285750" indent="-285750">
                        <a:buFont typeface="Arial" panose="020B0604020202020204" pitchFamily="34" charset="0"/>
                        <a:buChar char="•"/>
                      </a:pPr>
                      <a:r>
                        <a:rPr lang="en-US" sz="1400" dirty="0"/>
                        <a:t>Data Sync Between UAConnect and Workday</a:t>
                      </a:r>
                    </a:p>
                  </a:txBody>
                  <a:tcPr>
                    <a:solidFill>
                      <a:srgbClr val="E7F1F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Data Sync Between UAConnect and Workday</a:t>
                      </a:r>
                    </a:p>
                    <a:p>
                      <a:endParaRPr lang="en-US" sz="1400" dirty="0"/>
                    </a:p>
                  </a:txBody>
                  <a:tcPr>
                    <a:solidFill>
                      <a:srgbClr val="E7F1F8"/>
                    </a:solidFill>
                  </a:tcPr>
                </a:tc>
                <a:tc>
                  <a:txBody>
                    <a:bodyPr/>
                    <a:lstStyle/>
                    <a:p>
                      <a:pPr marL="285750" indent="-285750">
                        <a:buFont typeface="Arial" panose="020B0604020202020204" pitchFamily="34" charset="0"/>
                        <a:buChar char="•"/>
                      </a:pPr>
                      <a:r>
                        <a:rPr lang="en-US" sz="1400" dirty="0"/>
                        <a:t>Data Sync Between UAConnect and Workday</a:t>
                      </a:r>
                    </a:p>
                  </a:txBody>
                  <a:tcPr>
                    <a:solidFill>
                      <a:srgbClr val="E7F1F8"/>
                    </a:solidFill>
                  </a:tcPr>
                </a:tc>
                <a:extLst>
                  <a:ext uri="{0D108BD9-81ED-4DB2-BD59-A6C34878D82A}">
                    <a16:rowId xmlns:a16="http://schemas.microsoft.com/office/drawing/2014/main" val="1925410775"/>
                  </a:ext>
                </a:extLst>
              </a:tr>
              <a:tr h="3871424">
                <a:tc>
                  <a:txBody>
                    <a:bodyPr/>
                    <a:lstStyle/>
                    <a:p>
                      <a:r>
                        <a:rPr lang="en-US" sz="1400" b="1" dirty="0">
                          <a:latin typeface="+mj-lt"/>
                        </a:rPr>
                        <a:t>Campus Activities</a:t>
                      </a:r>
                    </a:p>
                  </a:txBody>
                  <a:tcPr anchor="ctr">
                    <a:solidFill>
                      <a:srgbClr val="A8D7FF"/>
                    </a:solidFill>
                  </a:tcPr>
                </a:tc>
                <a:tc>
                  <a:txBody>
                    <a:bodyPr/>
                    <a:lstStyle/>
                    <a:p>
                      <a:pPr marL="285750" indent="-285750">
                        <a:buFont typeface="Arial" panose="020B0604020202020204" pitchFamily="34" charset="0"/>
                        <a:buChar char="•"/>
                      </a:pPr>
                      <a:r>
                        <a:rPr lang="en-US" sz="1400" dirty="0"/>
                        <a:t>Hire Student Employees</a:t>
                      </a:r>
                    </a:p>
                    <a:p>
                      <a:endParaRPr lang="en-US" sz="1400" dirty="0"/>
                    </a:p>
                    <a:p>
                      <a:pPr marL="285750" indent="-285750">
                        <a:buFont typeface="Arial" panose="020B0604020202020204" pitchFamily="34" charset="0"/>
                        <a:buChar char="•"/>
                      </a:pPr>
                      <a:r>
                        <a:rPr lang="en-US" sz="1400" dirty="0"/>
                        <a:t>Announce Registration Change to Students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Test Student Onboarding with Student Ambassadors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Course Roll for Fall 2025</a:t>
                      </a:r>
                    </a:p>
                  </a:txBody>
                  <a:tcPr>
                    <a:solidFill>
                      <a:srgbClr val="A8D7FF"/>
                    </a:solidFill>
                  </a:tcPr>
                </a:tc>
                <a:tc>
                  <a:txBody>
                    <a:bodyPr/>
                    <a:lstStyle/>
                    <a:p>
                      <a:pPr marL="285750" indent="-285750">
                        <a:buFont typeface="Arial" panose="020B0604020202020204" pitchFamily="34" charset="0"/>
                        <a:buChar char="•"/>
                      </a:pPr>
                      <a:r>
                        <a:rPr lang="en-US" sz="1400" dirty="0"/>
                        <a:t>Train Advising Centers (2/10 – 2/27)</a:t>
                      </a:r>
                    </a:p>
                    <a:p>
                      <a:endParaRPr lang="en-US" sz="1400" dirty="0"/>
                    </a:p>
                    <a:p>
                      <a:pPr marL="285750" indent="-285750">
                        <a:buFont typeface="Arial" panose="020B0604020202020204" pitchFamily="34" charset="0"/>
                        <a:buChar char="•"/>
                      </a:pPr>
                      <a:r>
                        <a:rPr lang="en-US" sz="1400" dirty="0"/>
                        <a:t>Release Media Kits</a:t>
                      </a:r>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Train Student Employees (Including Student Leaders)</a:t>
                      </a:r>
                      <a:br>
                        <a:rPr lang="en-US" sz="1400" dirty="0"/>
                      </a:b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Release Fall 2025 Schedule</a:t>
                      </a:r>
                    </a:p>
                    <a:p>
                      <a:endParaRPr lang="en-US" sz="1400" dirty="0"/>
                    </a:p>
                  </a:txBody>
                  <a:tcPr>
                    <a:solidFill>
                      <a:srgbClr val="A8D7FF"/>
                    </a:solidFill>
                  </a:tcPr>
                </a:tc>
                <a:tc>
                  <a:txBody>
                    <a:bodyPr/>
                    <a:lstStyle/>
                    <a:p>
                      <a:pPr marL="285750" indent="-285750">
                        <a:buFont typeface="Arial" panose="020B0604020202020204" pitchFamily="34" charset="0"/>
                        <a:buChar char="•"/>
                      </a:pPr>
                      <a:r>
                        <a:rPr lang="en-US" sz="1400" dirty="0"/>
                        <a:t>Train Additional Units (3/10-3/21) </a:t>
                      </a:r>
                    </a:p>
                    <a:p>
                      <a:endParaRPr lang="en-US" sz="1400" dirty="0"/>
                    </a:p>
                    <a:p>
                      <a:pPr marL="285750" indent="-285750">
                        <a:buFont typeface="Arial" panose="020B0604020202020204" pitchFamily="34" charset="0"/>
                        <a:buChar char="•"/>
                      </a:pPr>
                      <a:r>
                        <a:rPr lang="en-US" sz="1400" dirty="0"/>
                        <a:t>Mock Semester </a:t>
                      </a:r>
                      <a:br>
                        <a:rPr lang="en-US" sz="1400" dirty="0"/>
                      </a:br>
                      <a:r>
                        <a:rPr lang="en-US" sz="1400" dirty="0"/>
                        <a:t>(3/3 – 3/7)</a:t>
                      </a:r>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Summer 2025 Registration </a:t>
                      </a:r>
                      <a:br>
                        <a:rPr lang="en-US" sz="1400" dirty="0"/>
                      </a:br>
                      <a:r>
                        <a:rPr lang="en-US" sz="1400" dirty="0"/>
                        <a:t>(3/17 – 3/21)</a:t>
                      </a:r>
                    </a:p>
                    <a:p>
                      <a:endParaRPr lang="en-US" sz="1400" dirty="0"/>
                    </a:p>
                    <a:p>
                      <a:pPr marL="285750" indent="-285750">
                        <a:buFont typeface="Arial" panose="020B0604020202020204" pitchFamily="34" charset="0"/>
                        <a:buChar char="•"/>
                      </a:pPr>
                      <a:r>
                        <a:rPr lang="en-US" sz="1400" dirty="0"/>
                        <a:t>Tabling for Registration</a:t>
                      </a:r>
                    </a:p>
                    <a:p>
                      <a:endParaRPr lang="en-US" sz="1400" dirty="0"/>
                    </a:p>
                    <a:p>
                      <a:pPr marL="285750" indent="-285750">
                        <a:buFont typeface="Arial" panose="020B0604020202020204" pitchFamily="34" charset="0"/>
                        <a:buChar char="•"/>
                      </a:pPr>
                      <a:r>
                        <a:rPr lang="en-US" sz="1400" dirty="0"/>
                        <a:t>Teams Group Launches</a:t>
                      </a:r>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Advertise Student Training Website</a:t>
                      </a:r>
                    </a:p>
                  </a:txBody>
                  <a:tcPr>
                    <a:solidFill>
                      <a:srgbClr val="A8D7FF"/>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dirty="0"/>
                        <a:t>Fall 2025 Registration (4/7 – 5/10) </a:t>
                      </a:r>
                    </a:p>
                    <a:p>
                      <a:endParaRPr lang="en-US" sz="1400" dirty="0"/>
                    </a:p>
                    <a:p>
                      <a:pPr marL="285750" indent="-285750">
                        <a:buFont typeface="Arial" panose="020B0604020202020204" pitchFamily="34" charset="0"/>
                        <a:buChar char="•"/>
                      </a:pPr>
                      <a:r>
                        <a:rPr lang="en-US" sz="1400" dirty="0"/>
                        <a:t>Tabling for Registration</a:t>
                      </a:r>
                    </a:p>
                    <a:p>
                      <a:endParaRPr lang="en-US" sz="1400" dirty="0"/>
                    </a:p>
                    <a:p>
                      <a:pPr marL="285750" indent="-285750">
                        <a:buFont typeface="Arial" panose="020B0604020202020204" pitchFamily="34" charset="0"/>
                        <a:buChar char="•"/>
                      </a:pPr>
                      <a:r>
                        <a:rPr lang="en-US" sz="1400" dirty="0"/>
                        <a:t>Prepare for Orientation</a:t>
                      </a:r>
                    </a:p>
                  </a:txBody>
                  <a:tcPr>
                    <a:solidFill>
                      <a:srgbClr val="A8D7FF"/>
                    </a:solidFill>
                  </a:tcPr>
                </a:tc>
                <a:tc>
                  <a:txBody>
                    <a:bodyPr/>
                    <a:lstStyle/>
                    <a:p>
                      <a:pPr marL="285750" indent="-285750">
                        <a:buFont typeface="Arial" panose="020B0604020202020204" pitchFamily="34" charset="0"/>
                        <a:buChar char="•"/>
                      </a:pPr>
                      <a:r>
                        <a:rPr lang="en-US" sz="1400" dirty="0"/>
                        <a:t>Provide Orientation Assistance (5/20 – 8/8)</a:t>
                      </a:r>
                    </a:p>
                  </a:txBody>
                  <a:tcPr>
                    <a:solidFill>
                      <a:srgbClr val="A8D7FF"/>
                    </a:solidFill>
                  </a:tcPr>
                </a:tc>
                <a:extLst>
                  <a:ext uri="{0D108BD9-81ED-4DB2-BD59-A6C34878D82A}">
                    <a16:rowId xmlns:a16="http://schemas.microsoft.com/office/drawing/2014/main" val="447971599"/>
                  </a:ext>
                </a:extLst>
              </a:tr>
            </a:tbl>
          </a:graphicData>
        </a:graphic>
      </p:graphicFrame>
    </p:spTree>
    <p:extLst>
      <p:ext uri="{BB962C8B-B14F-4D97-AF65-F5344CB8AC3E}">
        <p14:creationId xmlns:p14="http://schemas.microsoft.com/office/powerpoint/2010/main" val="327298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AA203-752F-43D4-BDC9-DFDB1E523D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C2029A-938F-FCBD-C420-E29B4E430A14}"/>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4" name="TextBox 3">
            <a:extLst>
              <a:ext uri="{FF2B5EF4-FFF2-40B4-BE49-F238E27FC236}">
                <a16:creationId xmlns:a16="http://schemas.microsoft.com/office/drawing/2014/main" id="{B4C46DD8-8ECB-AC3A-AB65-B6FCF9252358}"/>
              </a:ext>
            </a:extLst>
          </p:cNvPr>
          <p:cNvSpPr txBox="1"/>
          <p:nvPr/>
        </p:nvSpPr>
        <p:spPr>
          <a:xfrm>
            <a:off x="870334" y="1102577"/>
            <a:ext cx="10983816" cy="67095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Student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Three demonstration sessions were held on January 22</a:t>
            </a:r>
            <a:r>
              <a:rPr kumimoji="0" lang="en-US" sz="2000" b="0" i="0" u="none" strike="noStrike" kern="1200" cap="none" spc="0" normalizeH="0" baseline="30000" noProof="0" dirty="0">
                <a:ln>
                  <a:noFill/>
                </a:ln>
                <a:solidFill>
                  <a:prstClr val="black"/>
                </a:solidFill>
                <a:effectLst/>
                <a:uLnTx/>
                <a:uFillTx/>
                <a:ea typeface="+mn-ea"/>
                <a:cs typeface="+mn-cs"/>
              </a:rPr>
              <a:t>nd</a:t>
            </a:r>
            <a:r>
              <a:rPr kumimoji="0" lang="en-US" sz="2000" b="0" i="0" u="none" strike="noStrike" kern="1200" cap="none" spc="0" normalizeH="0" baseline="0" noProof="0" dirty="0">
                <a:ln>
                  <a:noFill/>
                </a:ln>
                <a:solidFill>
                  <a:prstClr val="black"/>
                </a:solidFill>
                <a:effectLst/>
                <a:uLnTx/>
                <a:uFillTx/>
                <a:ea typeface="+mn-ea"/>
                <a:cs typeface="+mn-cs"/>
              </a:rPr>
              <a:t>, 27</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and 30</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 recording of the final session will be emailed to all registered attendees and available on the Student Information System website (</a:t>
            </a:r>
            <a:r>
              <a:rPr kumimoji="0" lang="en-US" sz="2000" b="0" i="0" u="none" strike="noStrike" kern="1200" cap="none" spc="0" normalizeH="0" baseline="0" noProof="0" dirty="0">
                <a:ln>
                  <a:noFill/>
                </a:ln>
                <a:solidFill>
                  <a:srgbClr val="0070C0"/>
                </a:solidFill>
                <a:effectLst/>
                <a:uLnTx/>
                <a:uFillTx/>
                <a:ea typeface="+mn-ea"/>
                <a:cs typeface="+mn-cs"/>
              </a:rPr>
              <a:t>sis.uark.edu</a:t>
            </a:r>
            <a:r>
              <a:rPr kumimoji="0" lang="en-US"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Students complete six tasks </a:t>
            </a:r>
            <a:endParaRPr kumimoji="0" lang="en-US" sz="20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Initiated early onboarding to 133 university student ambassadors last </a:t>
            </a:r>
            <a:r>
              <a:rPr lang="en-US" sz="2000" dirty="0">
                <a:solidFill>
                  <a:prstClr val="black"/>
                </a:solidFill>
              </a:rPr>
              <a:t>week</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mn-cs"/>
              </a:rPr>
              <a:t>They provided feedback through a survey</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mn-cs"/>
              </a:rPr>
              <a:t>No problems completing onboarding, but found Friends and Family task clunky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a:defRPr/>
            </a:pPr>
            <a:r>
              <a:rPr lang="en-US" sz="2400" b="1" dirty="0">
                <a:solidFill>
                  <a:prstClr val="black"/>
                </a:solidFill>
              </a:rPr>
              <a:t>Academic Requirement Overrides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Training for college staff on how to transfer degree audit exceptions from UAConnect into Workday - February 7</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and 10-12</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Invitations and instructions were sent on February 3</a:t>
            </a:r>
            <a:r>
              <a:rPr kumimoji="0" lang="en-US" sz="2000" b="0" i="0" u="none" strike="noStrike" kern="1200" cap="none" spc="0" normalizeH="0" baseline="30000" noProof="0" dirty="0">
                <a:ln>
                  <a:noFill/>
                </a:ln>
                <a:solidFill>
                  <a:prstClr val="black"/>
                </a:solidFill>
                <a:effectLst/>
                <a:uLnTx/>
                <a:uFillTx/>
                <a:ea typeface="+mn-ea"/>
                <a:cs typeface="+mn-cs"/>
              </a:rPr>
              <a:t>rd</a:t>
            </a:r>
            <a:r>
              <a:rPr kumimoji="0" lang="en-US"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Report provided identifying students with exceptions in UAConnect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Excludes spring and summer 2025 graduates (they will complete in UAConnect)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Immediate goal is to complete as many exceptions as possible before April 7 if they are needed for fall registration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rPr>
              <a:t>Ultimate goal: complete by August</a:t>
            </a: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7548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459C2-6080-564A-4641-D2E7535CB2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13A1D8-E374-0215-359F-77ADBC893A5B}"/>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4" name="TextBox 3">
            <a:extLst>
              <a:ext uri="{FF2B5EF4-FFF2-40B4-BE49-F238E27FC236}">
                <a16:creationId xmlns:a16="http://schemas.microsoft.com/office/drawing/2014/main" id="{B15321C8-D549-CD01-64CE-8C11891F6465}"/>
              </a:ext>
            </a:extLst>
          </p:cNvPr>
          <p:cNvSpPr txBox="1"/>
          <p:nvPr/>
        </p:nvSpPr>
        <p:spPr>
          <a:xfrm>
            <a:off x="878850" y="1214011"/>
            <a:ext cx="11151569" cy="68941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Advising and Registration Training</a:t>
            </a:r>
            <a:br>
              <a:rPr kumimoji="0" lang="en-US" sz="2400" b="1" i="0" u="none" strike="noStrike" kern="1200" cap="none" spc="0" normalizeH="0" baseline="0" noProof="0" dirty="0">
                <a:ln>
                  <a:noFill/>
                </a:ln>
                <a:solidFill>
                  <a:prstClr val="black"/>
                </a:solidFill>
                <a:effectLst/>
                <a:uLnTx/>
                <a:uFillTx/>
                <a:ea typeface="+mn-ea"/>
                <a:cs typeface="+mn-cs"/>
              </a:rPr>
            </a:br>
            <a:endParaRPr kumimoji="0" lang="en-US" sz="10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There will be 66 (and counting) training sessions for advising and registration in Workday</a:t>
            </a:r>
            <a:br>
              <a:rPr kumimoji="0" lang="en-US" sz="2000" b="0" i="0" u="none" strike="noStrike" kern="1200" cap="none" spc="0" normalizeH="0" baseline="0" noProof="0" dirty="0">
                <a:ln>
                  <a:noFill/>
                </a:ln>
                <a:solidFill>
                  <a:prstClr val="black"/>
                </a:solidFill>
                <a:effectLst/>
                <a:uLnTx/>
                <a:uFillTx/>
                <a:ea typeface="+mn-ea"/>
                <a:cs typeface="+mn-cs"/>
              </a:rPr>
            </a:br>
            <a:endParaRPr kumimoji="0" lang="en-US" sz="8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College specific trainings will occur in February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Arts and Sciences – February 10</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12</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Architecture – February 13</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Law School – February 14</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Engineering – February 17</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19</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Walton – February 20</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21</a:t>
            </a:r>
            <a:r>
              <a:rPr kumimoji="0" lang="en-US" sz="2000" b="0" i="0" u="none" strike="noStrike" kern="1200" cap="none" spc="0" normalizeH="0" baseline="30000" noProof="0" dirty="0">
                <a:ln>
                  <a:noFill/>
                </a:ln>
                <a:solidFill>
                  <a:prstClr val="black"/>
                </a:solidFill>
                <a:effectLst/>
                <a:uLnTx/>
                <a:uFillTx/>
                <a:ea typeface="+mn-ea"/>
                <a:cs typeface="+mn-cs"/>
              </a:rPr>
              <a:t>st</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Agriculture – February 24</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26</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Education/Health Professions – February 28</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29</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Graduate School – March 17</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19</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Honors – March 18</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Any College/Department – March 24</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 27</a:t>
            </a:r>
            <a:r>
              <a:rPr kumimoji="0" lang="en-US" sz="2000" b="0" i="0" u="none" strike="noStrike" kern="1200" cap="none" spc="0" normalizeH="0" baseline="30000" noProof="0" dirty="0">
                <a:ln>
                  <a:noFill/>
                </a:ln>
                <a:solidFill>
                  <a:prstClr val="black"/>
                </a:solidFill>
                <a:effectLst/>
                <a:uLnTx/>
                <a:uFillTx/>
                <a:ea typeface="+mn-ea"/>
                <a:cs typeface="+mn-cs"/>
              </a:rPr>
              <a:t>th</a:t>
            </a:r>
            <a:r>
              <a:rPr kumimoji="0" lang="en-US" sz="2000" b="0" i="0" u="none" strike="noStrike" kern="1200" cap="none" spc="0" normalizeH="0" baseline="0" noProof="0" dirty="0">
                <a:ln>
                  <a:noFill/>
                </a:ln>
                <a:solidFill>
                  <a:prstClr val="black"/>
                </a:solidFill>
                <a:effectLst/>
                <a:uLnTx/>
                <a:uFillTx/>
                <a:ea typeface="+mn-ea"/>
                <a:cs typeface="+mn-cs"/>
              </a:rPr>
              <a:t> </a:t>
            </a:r>
            <a:br>
              <a:rPr kumimoji="0" lang="en-US" sz="2000" b="0" i="0" u="none" strike="noStrike" kern="1200" cap="none" spc="0" normalizeH="0" baseline="0" noProof="0" dirty="0">
                <a:ln>
                  <a:noFill/>
                </a:ln>
                <a:solidFill>
                  <a:prstClr val="black"/>
                </a:solidFill>
                <a:effectLst/>
                <a:uLnTx/>
                <a:uFillTx/>
                <a:ea typeface="+mn-ea"/>
                <a:cs typeface="+mn-cs"/>
              </a:rPr>
            </a:br>
            <a:endParaRPr kumimoji="0" lang="en-US" sz="800" b="0" i="0" u="none" strike="noStrike" kern="1200" cap="none" spc="0" normalizeH="0" baseline="0" noProof="0" dirty="0">
              <a:ln>
                <a:noFill/>
              </a:ln>
              <a:solidFill>
                <a:prstClr val="black"/>
              </a:solidFill>
              <a:effectLst/>
              <a:uLnTx/>
              <a:uFillTx/>
              <a:ea typeface="+mn-ea"/>
              <a:cs typeface="+mn-cs"/>
            </a:endParaRPr>
          </a:p>
          <a:p>
            <a:pPr marL="285750" indent="-285750">
              <a:buFont typeface="Arial" panose="020B0604020202020204" pitchFamily="34" charset="0"/>
              <a:buChar char="•"/>
              <a:defRPr/>
            </a:pPr>
            <a:r>
              <a:rPr lang="en-US" sz="2000" dirty="0">
                <a:solidFill>
                  <a:prstClr val="black"/>
                </a:solidFill>
              </a:rPr>
              <a:t>Mock Semester – March 3 – 7 </a:t>
            </a:r>
          </a:p>
          <a:p>
            <a:pPr marL="742950" lvl="1" indent="-285750">
              <a:buFont typeface="Arial" panose="020B0604020202020204" pitchFamily="34" charset="0"/>
              <a:buChar char="•"/>
              <a:defRPr/>
            </a:pPr>
            <a:r>
              <a:rPr lang="en-US" sz="2000" dirty="0"/>
              <a:t>Stop-by opportunity for students and faculty to simulate a semester in Workday</a:t>
            </a:r>
          </a:p>
          <a:p>
            <a:pPr marL="285750" indent="-285750">
              <a:buFont typeface="Arial" panose="020B0604020202020204" pitchFamily="34" charset="0"/>
              <a:buChar char="•"/>
              <a:defRPr/>
            </a:pPr>
            <a:endParaRPr lang="en-US" sz="1600" dirty="0">
              <a:solidFill>
                <a:prstClr val="black"/>
              </a:solidFill>
              <a:latin typeface="Aptos" panose="02110004020202020204"/>
            </a:endParaRPr>
          </a:p>
          <a:p>
            <a:pPr marL="742950" lvl="1" indent="-285750">
              <a:buFont typeface="Arial" panose="020B0604020202020204" pitchFamily="34" charset="0"/>
              <a:buChar char="•"/>
              <a:defRPr/>
            </a:pPr>
            <a:endParaRPr lang="en-US" sz="1600" dirty="0">
              <a:solidFill>
                <a:prstClr val="black"/>
              </a:solidFill>
              <a:latin typeface="Aptos" panose="02110004020202020204"/>
            </a:endParaRP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latin typeface="Aptos" panose="0211000402020202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45633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6A50E-4461-5FE7-F1C0-FEC611F2FC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10C56C-E3A0-C99B-A1A4-592A547E53F2}"/>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4" name="TextBox 3">
            <a:extLst>
              <a:ext uri="{FF2B5EF4-FFF2-40B4-BE49-F238E27FC236}">
                <a16:creationId xmlns:a16="http://schemas.microsoft.com/office/drawing/2014/main" id="{5C379147-82AD-6A61-565D-CB508279CEC1}"/>
              </a:ext>
            </a:extLst>
          </p:cNvPr>
          <p:cNvSpPr txBox="1"/>
          <p:nvPr/>
        </p:nvSpPr>
        <p:spPr>
          <a:xfrm>
            <a:off x="796404" y="1011643"/>
            <a:ext cx="11151569" cy="66479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Supporting Students: Milestone 3 Change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mn-cs"/>
            </a:endParaRPr>
          </a:p>
          <a:p>
            <a:r>
              <a:rPr lang="en-US" sz="2000" b="1" dirty="0"/>
              <a:t>Student Assistants</a:t>
            </a:r>
          </a:p>
          <a:p>
            <a:pPr lvl="1"/>
            <a:r>
              <a:rPr lang="en-US" sz="2000" dirty="0"/>
              <a:t>The Change Team is hiring up to 50 students to assist their peers with onboarding and registration in Workday. Campus departments will be asked to recommend students in leadership positions. These student employees will be stationed around campus in March and April at key locations. </a:t>
            </a:r>
          </a:p>
          <a:p>
            <a:r>
              <a:rPr lang="en-US" sz="2000" b="1" dirty="0"/>
              <a:t>Media Kits</a:t>
            </a:r>
          </a:p>
          <a:p>
            <a:pPr lvl="1"/>
            <a:r>
              <a:rPr lang="en-US" sz="2000" dirty="0"/>
              <a:t>Slides, handouts, social media images, newsletters, and other communication tools will be packaged and provided to advising centers, colleges, and departments. These can be utilized by staff to easily communicate changes and instructions. </a:t>
            </a:r>
          </a:p>
          <a:p>
            <a:r>
              <a:rPr lang="en-US" sz="2000" b="1" dirty="0"/>
              <a:t>Teams Channels</a:t>
            </a:r>
          </a:p>
          <a:p>
            <a:pPr lvl="1"/>
            <a:r>
              <a:rPr lang="en-US" sz="2000" dirty="0"/>
              <a:t>Channels will be set up for faculty and staff to ask questions and receive assistance. These will be focused on highly impacted groups, such as advisors. </a:t>
            </a:r>
          </a:p>
          <a:p>
            <a:r>
              <a:rPr lang="en-US" sz="2000" b="1" dirty="0"/>
              <a:t>Student Training Website</a:t>
            </a:r>
          </a:p>
          <a:p>
            <a:pPr lvl="1"/>
            <a:r>
              <a:rPr lang="en-US" sz="2000" dirty="0"/>
              <a:t>Students and parents will be directed to a website that contains videos and quick reference guides on how to complete key activities in Workday. </a:t>
            </a:r>
          </a:p>
          <a:p>
            <a:pPr marL="285750" indent="-285750">
              <a:buFont typeface="Arial" panose="020B0604020202020204" pitchFamily="34" charset="0"/>
              <a:buChar char="•"/>
              <a:defRPr/>
            </a:pPr>
            <a:endParaRPr lang="en-US" sz="1600" dirty="0">
              <a:solidFill>
                <a:prstClr val="black"/>
              </a:solidFill>
              <a:latin typeface="Aptos" panose="02110004020202020204"/>
            </a:endParaRPr>
          </a:p>
          <a:p>
            <a:pPr marL="742950" lvl="1" indent="-285750">
              <a:buFont typeface="Arial" panose="020B0604020202020204" pitchFamily="34" charset="0"/>
              <a:buChar char="•"/>
              <a:defRPr/>
            </a:pPr>
            <a:endParaRPr lang="en-US" sz="1600" dirty="0">
              <a:solidFill>
                <a:prstClr val="black"/>
              </a:solidFill>
              <a:latin typeface="Aptos" panose="02110004020202020204"/>
            </a:endParaRPr>
          </a:p>
          <a:p>
            <a:pPr marR="0" lvl="1"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latin typeface="Aptos" panose="0211000402020202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27008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E31809-A5EA-4D46-837C-3396373A2AFF}"/>
              </a:ext>
            </a:extLst>
          </p:cNvPr>
          <p:cNvGraphicFramePr>
            <a:graphicFrameLocks noGrp="1"/>
          </p:cNvGraphicFramePr>
          <p:nvPr/>
        </p:nvGraphicFramePr>
        <p:xfrm>
          <a:off x="1211467" y="228600"/>
          <a:ext cx="9769065" cy="6400800"/>
        </p:xfrm>
        <a:graphic>
          <a:graphicData uri="http://schemas.openxmlformats.org/drawingml/2006/table">
            <a:tbl>
              <a:tblPr firstRow="1" bandRow="1">
                <a:tableStyleId>{00A15C55-8517-42AA-B614-E9B94910E393}</a:tableStyleId>
              </a:tblPr>
              <a:tblGrid>
                <a:gridCol w="3256355">
                  <a:extLst>
                    <a:ext uri="{9D8B030D-6E8A-4147-A177-3AD203B41FA5}">
                      <a16:colId xmlns:a16="http://schemas.microsoft.com/office/drawing/2014/main" val="2624069991"/>
                    </a:ext>
                  </a:extLst>
                </a:gridCol>
                <a:gridCol w="3256355">
                  <a:extLst>
                    <a:ext uri="{9D8B030D-6E8A-4147-A177-3AD203B41FA5}">
                      <a16:colId xmlns:a16="http://schemas.microsoft.com/office/drawing/2014/main" val="2825792190"/>
                    </a:ext>
                  </a:extLst>
                </a:gridCol>
                <a:gridCol w="3256355">
                  <a:extLst>
                    <a:ext uri="{9D8B030D-6E8A-4147-A177-3AD203B41FA5}">
                      <a16:colId xmlns:a16="http://schemas.microsoft.com/office/drawing/2014/main" val="2416100525"/>
                    </a:ext>
                  </a:extLst>
                </a:gridCol>
              </a:tblGrid>
              <a:tr h="640080">
                <a:tc>
                  <a:txBody>
                    <a:bodyPr/>
                    <a:lstStyle/>
                    <a:p>
                      <a:pPr algn="ctr"/>
                      <a:r>
                        <a:rPr lang="en-US" sz="1800" dirty="0">
                          <a:latin typeface="+mj-lt"/>
                        </a:rPr>
                        <a:t>Spring 2025 Activity</a:t>
                      </a:r>
                    </a:p>
                  </a:txBody>
                  <a:tcPr anchor="ctr">
                    <a:solidFill>
                      <a:srgbClr val="007AAA"/>
                    </a:solidFill>
                  </a:tcPr>
                </a:tc>
                <a:tc>
                  <a:txBody>
                    <a:bodyPr/>
                    <a:lstStyle/>
                    <a:p>
                      <a:pPr algn="ctr"/>
                      <a:r>
                        <a:rPr lang="en-US" sz="1800" dirty="0" err="1">
                          <a:latin typeface="+mj-lt"/>
                        </a:rPr>
                        <a:t>UAConnect</a:t>
                      </a:r>
                      <a:endParaRPr lang="en-US" sz="1800" dirty="0">
                        <a:latin typeface="+mj-lt"/>
                      </a:endParaRPr>
                    </a:p>
                  </a:txBody>
                  <a:tcPr anchor="ctr">
                    <a:solidFill>
                      <a:srgbClr val="007AAA"/>
                    </a:solidFill>
                  </a:tcPr>
                </a:tc>
                <a:tc>
                  <a:txBody>
                    <a:bodyPr/>
                    <a:lstStyle/>
                    <a:p>
                      <a:pPr algn="ctr"/>
                      <a:r>
                        <a:rPr lang="en-US" sz="1800" dirty="0">
                          <a:latin typeface="+mj-lt"/>
                        </a:rPr>
                        <a:t>Workday</a:t>
                      </a:r>
                    </a:p>
                  </a:txBody>
                  <a:tcPr anchor="ctr">
                    <a:solidFill>
                      <a:srgbClr val="007AAA"/>
                    </a:solidFill>
                  </a:tcPr>
                </a:tc>
                <a:extLst>
                  <a:ext uri="{0D108BD9-81ED-4DB2-BD59-A6C34878D82A}">
                    <a16:rowId xmlns:a16="http://schemas.microsoft.com/office/drawing/2014/main" val="1127662937"/>
                  </a:ext>
                </a:extLst>
              </a:tr>
              <a:tr h="640080">
                <a:tc>
                  <a:txBody>
                    <a:bodyPr/>
                    <a:lstStyle/>
                    <a:p>
                      <a:pPr algn="ctr"/>
                      <a:r>
                        <a:rPr lang="en-US" sz="1400" dirty="0"/>
                        <a:t>Registering for Summer 2025 Classes</a:t>
                      </a:r>
                    </a:p>
                  </a:txBody>
                  <a:tcPr anchor="ctr">
                    <a:solidFill>
                      <a:srgbClr val="A8D7FF"/>
                    </a:solidFill>
                  </a:tcPr>
                </a:tc>
                <a:tc>
                  <a:txBody>
                    <a:bodyPr/>
                    <a:lstStyle/>
                    <a:p>
                      <a:endParaRPr lang="en-US" dirty="0"/>
                    </a:p>
                  </a:txBody>
                  <a:tcPr>
                    <a:solidFill>
                      <a:srgbClr val="A8D7FF"/>
                    </a:solidFill>
                  </a:tcPr>
                </a:tc>
                <a:tc>
                  <a:txBody>
                    <a:bodyPr/>
                    <a:lstStyle/>
                    <a:p>
                      <a:endParaRPr lang="en-US" dirty="0"/>
                    </a:p>
                  </a:txBody>
                  <a:tcPr>
                    <a:solidFill>
                      <a:srgbClr val="A8D7FF"/>
                    </a:solidFill>
                  </a:tcPr>
                </a:tc>
                <a:extLst>
                  <a:ext uri="{0D108BD9-81ED-4DB2-BD59-A6C34878D82A}">
                    <a16:rowId xmlns:a16="http://schemas.microsoft.com/office/drawing/2014/main" val="3126075165"/>
                  </a:ext>
                </a:extLst>
              </a:tr>
              <a:tr h="640080">
                <a:tc>
                  <a:txBody>
                    <a:bodyPr/>
                    <a:lstStyle/>
                    <a:p>
                      <a:pPr algn="ctr"/>
                      <a:r>
                        <a:rPr lang="en-US" sz="1400" dirty="0"/>
                        <a:t>Registering for Fall 2025 Classes</a:t>
                      </a:r>
                    </a:p>
                  </a:txBody>
                  <a:tcPr anchor="ctr"/>
                </a:tc>
                <a:tc>
                  <a:txBody>
                    <a:bodyPr/>
                    <a:lstStyle/>
                    <a:p>
                      <a:endParaRPr lang="en-US" dirty="0"/>
                    </a:p>
                  </a:txBody>
                  <a:tcPr>
                    <a:solidFill>
                      <a:srgbClr val="E7F1F8"/>
                    </a:solidFill>
                  </a:tcPr>
                </a:tc>
                <a:tc>
                  <a:txBody>
                    <a:bodyPr/>
                    <a:lstStyle/>
                    <a:p>
                      <a:endParaRPr lang="en-US" dirty="0"/>
                    </a:p>
                  </a:txBody>
                  <a:tcPr/>
                </a:tc>
                <a:extLst>
                  <a:ext uri="{0D108BD9-81ED-4DB2-BD59-A6C34878D82A}">
                    <a16:rowId xmlns:a16="http://schemas.microsoft.com/office/drawing/2014/main" val="2062425518"/>
                  </a:ext>
                </a:extLst>
              </a:tr>
              <a:tr h="640080">
                <a:tc>
                  <a:txBody>
                    <a:bodyPr/>
                    <a:lstStyle/>
                    <a:p>
                      <a:pPr algn="ctr"/>
                      <a:r>
                        <a:rPr lang="en-US" sz="1400" dirty="0"/>
                        <a:t>Checking Degree Progress</a:t>
                      </a:r>
                    </a:p>
                    <a:p>
                      <a:pPr algn="ctr"/>
                      <a:r>
                        <a:rPr lang="en-US" sz="1400" dirty="0"/>
                        <a:t> (Degree Audit)</a:t>
                      </a:r>
                    </a:p>
                  </a:txBody>
                  <a:tcPr anchor="ctr">
                    <a:solidFill>
                      <a:srgbClr val="A8D7FF"/>
                    </a:solidFill>
                  </a:tcPr>
                </a:tc>
                <a:tc>
                  <a:txBody>
                    <a:bodyPr/>
                    <a:lstStyle/>
                    <a:p>
                      <a:endParaRPr lang="en-US" dirty="0"/>
                    </a:p>
                  </a:txBody>
                  <a:tcPr>
                    <a:solidFill>
                      <a:srgbClr val="A8D7FF"/>
                    </a:solidFill>
                  </a:tcPr>
                </a:tc>
                <a:tc>
                  <a:txBody>
                    <a:bodyPr/>
                    <a:lstStyle/>
                    <a:p>
                      <a:endParaRPr lang="en-US" dirty="0"/>
                    </a:p>
                  </a:txBody>
                  <a:tcPr>
                    <a:solidFill>
                      <a:srgbClr val="A8D7FF"/>
                    </a:solidFill>
                  </a:tcPr>
                </a:tc>
                <a:extLst>
                  <a:ext uri="{0D108BD9-81ED-4DB2-BD59-A6C34878D82A}">
                    <a16:rowId xmlns:a16="http://schemas.microsoft.com/office/drawing/2014/main" val="60377410"/>
                  </a:ext>
                </a:extLst>
              </a:tr>
              <a:tr h="640080">
                <a:tc>
                  <a:txBody>
                    <a:bodyPr/>
                    <a:lstStyle/>
                    <a:p>
                      <a:pPr algn="ctr"/>
                      <a:r>
                        <a:rPr lang="en-US" sz="1400" dirty="0"/>
                        <a:t>Applying for and Clearing Graduation</a:t>
                      </a:r>
                    </a:p>
                  </a:txBody>
                  <a:tcPr anchor="ctr"/>
                </a:tc>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507184127"/>
                  </a:ext>
                </a:extLst>
              </a:tr>
              <a:tr h="640080">
                <a:tc>
                  <a:txBody>
                    <a:bodyPr/>
                    <a:lstStyle/>
                    <a:p>
                      <a:pPr algn="ctr"/>
                      <a:r>
                        <a:rPr lang="en-US" sz="1400" dirty="0"/>
                        <a:t>Entering Grades</a:t>
                      </a:r>
                    </a:p>
                  </a:txBody>
                  <a:tcPr anchor="ctr">
                    <a:solidFill>
                      <a:srgbClr val="A8D7FF"/>
                    </a:solidFill>
                  </a:tcPr>
                </a:tc>
                <a:tc>
                  <a:txBody>
                    <a:bodyPr/>
                    <a:lstStyle/>
                    <a:p>
                      <a:endParaRPr lang="en-US" dirty="0"/>
                    </a:p>
                  </a:txBody>
                  <a:tcPr>
                    <a:solidFill>
                      <a:srgbClr val="A8D7FF"/>
                    </a:solidFill>
                  </a:tcPr>
                </a:tc>
                <a:tc>
                  <a:txBody>
                    <a:bodyPr/>
                    <a:lstStyle/>
                    <a:p>
                      <a:endParaRPr lang="en-US" dirty="0"/>
                    </a:p>
                  </a:txBody>
                  <a:tcPr>
                    <a:solidFill>
                      <a:srgbClr val="A8D7FF"/>
                    </a:solidFill>
                  </a:tcPr>
                </a:tc>
                <a:extLst>
                  <a:ext uri="{0D108BD9-81ED-4DB2-BD59-A6C34878D82A}">
                    <a16:rowId xmlns:a16="http://schemas.microsoft.com/office/drawing/2014/main" val="1946786298"/>
                  </a:ext>
                </a:extLst>
              </a:tr>
              <a:tr h="640080">
                <a:tc>
                  <a:txBody>
                    <a:bodyPr/>
                    <a:lstStyle/>
                    <a:p>
                      <a:pPr algn="ctr"/>
                      <a:r>
                        <a:rPr lang="en-US" sz="1400" dirty="0"/>
                        <a:t>Accepting Fall 2025 Financial Aid</a:t>
                      </a:r>
                    </a:p>
                  </a:txBody>
                  <a:tcPr anchor="ctr"/>
                </a:tc>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959979640"/>
                  </a:ext>
                </a:extLst>
              </a:tr>
              <a:tr h="640080">
                <a:tc>
                  <a:txBody>
                    <a:bodyPr/>
                    <a:lstStyle/>
                    <a:p>
                      <a:pPr algn="ctr"/>
                      <a:r>
                        <a:rPr lang="en-US" sz="1400" dirty="0"/>
                        <a:t>Paying Student Bill</a:t>
                      </a:r>
                    </a:p>
                  </a:txBody>
                  <a:tcPr anchor="ctr">
                    <a:solidFill>
                      <a:srgbClr val="A8D7FF"/>
                    </a:solidFill>
                  </a:tcPr>
                </a:tc>
                <a:tc>
                  <a:txBody>
                    <a:bodyPr/>
                    <a:lstStyle/>
                    <a:p>
                      <a:endParaRPr lang="en-US" dirty="0"/>
                    </a:p>
                    <a:p>
                      <a:endParaRPr lang="en-US" dirty="0"/>
                    </a:p>
                  </a:txBody>
                  <a:tcPr>
                    <a:solidFill>
                      <a:srgbClr val="A8D7FF"/>
                    </a:solidFill>
                  </a:tcPr>
                </a:tc>
                <a:tc>
                  <a:txBody>
                    <a:bodyPr/>
                    <a:lstStyle/>
                    <a:p>
                      <a:endParaRPr lang="en-US" dirty="0"/>
                    </a:p>
                  </a:txBody>
                  <a:tcPr>
                    <a:solidFill>
                      <a:srgbClr val="A8D7FF"/>
                    </a:solidFill>
                  </a:tcPr>
                </a:tc>
                <a:extLst>
                  <a:ext uri="{0D108BD9-81ED-4DB2-BD59-A6C34878D82A}">
                    <a16:rowId xmlns:a16="http://schemas.microsoft.com/office/drawing/2014/main" val="3737772247"/>
                  </a:ext>
                </a:extLst>
              </a:tr>
              <a:tr h="640080">
                <a:tc>
                  <a:txBody>
                    <a:bodyPr/>
                    <a:lstStyle/>
                    <a:p>
                      <a:pPr algn="ctr"/>
                      <a:r>
                        <a:rPr lang="en-US" sz="1400" dirty="0"/>
                        <a:t>Updating Contact Information</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1651270"/>
                  </a:ext>
                </a:extLst>
              </a:tr>
              <a:tr h="640080">
                <a:tc>
                  <a:txBody>
                    <a:bodyPr/>
                    <a:lstStyle/>
                    <a:p>
                      <a:pPr algn="ctr"/>
                      <a:r>
                        <a:rPr lang="en-US" sz="1400" dirty="0"/>
                        <a:t>Removing Holds</a:t>
                      </a:r>
                    </a:p>
                  </a:txBody>
                  <a:tcPr anchor="ctr">
                    <a:solidFill>
                      <a:srgbClr val="A8D7FF"/>
                    </a:solidFill>
                  </a:tcPr>
                </a:tc>
                <a:tc>
                  <a:txBody>
                    <a:bodyPr/>
                    <a:lstStyle/>
                    <a:p>
                      <a:endParaRPr lang="en-US" dirty="0"/>
                    </a:p>
                  </a:txBody>
                  <a:tcPr>
                    <a:solidFill>
                      <a:srgbClr val="A8D7FF"/>
                    </a:solidFill>
                  </a:tcPr>
                </a:tc>
                <a:tc>
                  <a:txBody>
                    <a:bodyPr/>
                    <a:lstStyle/>
                    <a:p>
                      <a:endParaRPr lang="en-US" dirty="0"/>
                    </a:p>
                  </a:txBody>
                  <a:tcPr>
                    <a:solidFill>
                      <a:srgbClr val="A8D7FF"/>
                    </a:solidFill>
                  </a:tcPr>
                </a:tc>
                <a:extLst>
                  <a:ext uri="{0D108BD9-81ED-4DB2-BD59-A6C34878D82A}">
                    <a16:rowId xmlns:a16="http://schemas.microsoft.com/office/drawing/2014/main" val="3780976705"/>
                  </a:ext>
                </a:extLst>
              </a:tr>
            </a:tbl>
          </a:graphicData>
        </a:graphic>
      </p:graphicFrame>
      <p:pic>
        <p:nvPicPr>
          <p:cNvPr id="6" name="Graphic 5" descr="Checkbox Checked with solid fill">
            <a:extLst>
              <a:ext uri="{FF2B5EF4-FFF2-40B4-BE49-F238E27FC236}">
                <a16:creationId xmlns:a16="http://schemas.microsoft.com/office/drawing/2014/main" id="{DA182DFF-E5EE-703A-DE3A-2F9430A091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3" y="801129"/>
            <a:ext cx="799071" cy="799071"/>
          </a:xfrm>
          <a:prstGeom prst="rect">
            <a:avLst/>
          </a:prstGeom>
        </p:spPr>
      </p:pic>
      <p:pic>
        <p:nvPicPr>
          <p:cNvPr id="7" name="Graphic 6" descr="Checkbox Checked with solid fill">
            <a:extLst>
              <a:ext uri="{FF2B5EF4-FFF2-40B4-BE49-F238E27FC236}">
                <a16:creationId xmlns:a16="http://schemas.microsoft.com/office/drawing/2014/main" id="{C0A12F03-A2A2-3F42-591F-F641FA578C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94" y="1423086"/>
            <a:ext cx="799071" cy="799071"/>
          </a:xfrm>
          <a:prstGeom prst="rect">
            <a:avLst/>
          </a:prstGeom>
        </p:spPr>
      </p:pic>
      <p:pic>
        <p:nvPicPr>
          <p:cNvPr id="8" name="Graphic 7" descr="Checkbox Checked with solid fill">
            <a:extLst>
              <a:ext uri="{FF2B5EF4-FFF2-40B4-BE49-F238E27FC236}">
                <a16:creationId xmlns:a16="http://schemas.microsoft.com/office/drawing/2014/main" id="{74FF871E-A396-E537-5222-2426281305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91" y="5257799"/>
            <a:ext cx="799071" cy="799071"/>
          </a:xfrm>
          <a:prstGeom prst="rect">
            <a:avLst/>
          </a:prstGeom>
        </p:spPr>
      </p:pic>
      <p:pic>
        <p:nvPicPr>
          <p:cNvPr id="9" name="Graphic 8" descr="Checkbox Checked with solid fill">
            <a:extLst>
              <a:ext uri="{FF2B5EF4-FFF2-40B4-BE49-F238E27FC236}">
                <a16:creationId xmlns:a16="http://schemas.microsoft.com/office/drawing/2014/main" id="{F762852D-9642-8F1C-7FF2-E1361EE02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59" y="2057400"/>
            <a:ext cx="799071" cy="799071"/>
          </a:xfrm>
          <a:prstGeom prst="rect">
            <a:avLst/>
          </a:prstGeom>
        </p:spPr>
      </p:pic>
      <p:pic>
        <p:nvPicPr>
          <p:cNvPr id="10" name="Graphic 9" descr="Checkbox Checked with solid fill">
            <a:extLst>
              <a:ext uri="{FF2B5EF4-FFF2-40B4-BE49-F238E27FC236}">
                <a16:creationId xmlns:a16="http://schemas.microsoft.com/office/drawing/2014/main" id="{22AD5BE4-B2C9-17ED-600B-D7998CE374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59" y="2706129"/>
            <a:ext cx="799071" cy="799071"/>
          </a:xfrm>
          <a:prstGeom prst="rect">
            <a:avLst/>
          </a:prstGeom>
        </p:spPr>
      </p:pic>
      <p:pic>
        <p:nvPicPr>
          <p:cNvPr id="11" name="Graphic 10" descr="Checkbox Checked with solid fill">
            <a:extLst>
              <a:ext uri="{FF2B5EF4-FFF2-40B4-BE49-F238E27FC236}">
                <a16:creationId xmlns:a16="http://schemas.microsoft.com/office/drawing/2014/main" id="{07BDC2CB-7A40-8701-A2BE-EDEF23E52B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0" y="3354858"/>
            <a:ext cx="799071" cy="799071"/>
          </a:xfrm>
          <a:prstGeom prst="rect">
            <a:avLst/>
          </a:prstGeom>
        </p:spPr>
      </p:pic>
      <p:pic>
        <p:nvPicPr>
          <p:cNvPr id="12" name="Graphic 11" descr="Checkbox Checked with solid fill">
            <a:extLst>
              <a:ext uri="{FF2B5EF4-FFF2-40B4-BE49-F238E27FC236}">
                <a16:creationId xmlns:a16="http://schemas.microsoft.com/office/drawing/2014/main" id="{1FE56745-14AF-847B-7FCE-B43482F07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1" y="4611129"/>
            <a:ext cx="799071" cy="799071"/>
          </a:xfrm>
          <a:prstGeom prst="rect">
            <a:avLst/>
          </a:prstGeom>
        </p:spPr>
      </p:pic>
      <p:pic>
        <p:nvPicPr>
          <p:cNvPr id="13" name="Graphic 12" descr="Checkbox Checked with solid fill">
            <a:extLst>
              <a:ext uri="{FF2B5EF4-FFF2-40B4-BE49-F238E27FC236}">
                <a16:creationId xmlns:a16="http://schemas.microsoft.com/office/drawing/2014/main" id="{C761E0AF-7D9E-B7B0-B9B3-0FF5383889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2" y="5257800"/>
            <a:ext cx="799071" cy="799071"/>
          </a:xfrm>
          <a:prstGeom prst="rect">
            <a:avLst/>
          </a:prstGeom>
        </p:spPr>
      </p:pic>
      <p:pic>
        <p:nvPicPr>
          <p:cNvPr id="14" name="Graphic 13" descr="Checkbox Checked with solid fill">
            <a:extLst>
              <a:ext uri="{FF2B5EF4-FFF2-40B4-BE49-F238E27FC236}">
                <a16:creationId xmlns:a16="http://schemas.microsoft.com/office/drawing/2014/main" id="{692B562A-9010-AA2D-7B4B-2141C8F6AB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6462" y="5904471"/>
            <a:ext cx="799071" cy="799071"/>
          </a:xfrm>
          <a:prstGeom prst="rect">
            <a:avLst/>
          </a:prstGeom>
        </p:spPr>
      </p:pic>
      <p:pic>
        <p:nvPicPr>
          <p:cNvPr id="15" name="Graphic 14" descr="Checkbox Checked with solid fill">
            <a:extLst>
              <a:ext uri="{FF2B5EF4-FFF2-40B4-BE49-F238E27FC236}">
                <a16:creationId xmlns:a16="http://schemas.microsoft.com/office/drawing/2014/main" id="{5C372A02-94FB-8877-2620-0F045761EB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92" y="5911785"/>
            <a:ext cx="799071" cy="799071"/>
          </a:xfrm>
          <a:prstGeom prst="rect">
            <a:avLst/>
          </a:prstGeom>
        </p:spPr>
      </p:pic>
      <p:pic>
        <p:nvPicPr>
          <p:cNvPr id="16" name="Graphic 15" descr="Checkbox Checked with solid fill">
            <a:extLst>
              <a:ext uri="{FF2B5EF4-FFF2-40B4-BE49-F238E27FC236}">
                <a16:creationId xmlns:a16="http://schemas.microsoft.com/office/drawing/2014/main" id="{F38FF1EC-D5B3-B738-18A8-A8F46CD693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5691" y="4026243"/>
            <a:ext cx="799071" cy="799071"/>
          </a:xfrm>
          <a:prstGeom prst="rect">
            <a:avLst/>
          </a:prstGeom>
        </p:spPr>
      </p:pic>
      <p:pic>
        <p:nvPicPr>
          <p:cNvPr id="2" name="Graphic 1" descr="Checkbox Checked with solid fill">
            <a:extLst>
              <a:ext uri="{FF2B5EF4-FFF2-40B4-BE49-F238E27FC236}">
                <a16:creationId xmlns:a16="http://schemas.microsoft.com/office/drawing/2014/main" id="{3752ADE1-FDD0-C26C-25A4-1AE7A85F6A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5691" y="2057399"/>
            <a:ext cx="799071" cy="799071"/>
          </a:xfrm>
          <a:prstGeom prst="rect">
            <a:avLst/>
          </a:prstGeom>
        </p:spPr>
      </p:pic>
    </p:spTree>
    <p:extLst>
      <p:ext uri="{BB962C8B-B14F-4D97-AF65-F5344CB8AC3E}">
        <p14:creationId xmlns:p14="http://schemas.microsoft.com/office/powerpoint/2010/main" val="49230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5670-EB96-89CB-F473-A619FD254D2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8F13BD-4070-0EDC-3053-EFEC485E8D39}"/>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4" name="TextBox 3">
            <a:extLst>
              <a:ext uri="{FF2B5EF4-FFF2-40B4-BE49-F238E27FC236}">
                <a16:creationId xmlns:a16="http://schemas.microsoft.com/office/drawing/2014/main" id="{DF0B2A80-639C-7960-3FBB-9E7F73EB323F}"/>
              </a:ext>
            </a:extLst>
          </p:cNvPr>
          <p:cNvSpPr txBox="1"/>
          <p:nvPr/>
        </p:nvSpPr>
        <p:spPr>
          <a:xfrm>
            <a:off x="796404" y="1011643"/>
            <a:ext cx="11151569" cy="56348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nSpc>
                <a:spcPct val="107000"/>
              </a:lnSpc>
              <a:spcBef>
                <a:spcPts val="0"/>
              </a:spcBef>
              <a:spcAft>
                <a:spcPts val="800"/>
              </a:spcAft>
              <a:buNone/>
            </a:pPr>
            <a:r>
              <a:rPr lang="en-US" sz="3200" b="1" dirty="0">
                <a:effectLst/>
                <a:latin typeface="+mj-lt"/>
                <a:ea typeface="Calibri" panose="020F0502020204030204" pitchFamily="34" charset="0"/>
                <a:cs typeface="Times New Roman" panose="02020603050405020304" pitchFamily="18" charset="0"/>
              </a:rPr>
              <a:t>Workday Student Resources</a:t>
            </a:r>
            <a:br>
              <a:rPr lang="en-US" sz="3200" b="1" dirty="0">
                <a:effectLst/>
                <a:latin typeface="+mj-lt"/>
                <a:ea typeface="Calibri" panose="020F0502020204030204" pitchFamily="34" charset="0"/>
                <a:cs typeface="Times New Roman" panose="02020603050405020304" pitchFamily="18" charset="0"/>
              </a:rPr>
            </a:br>
            <a:endParaRPr lang="en-US" sz="1800" b="1" dirty="0">
              <a:effectLst/>
              <a:latin typeface="+mj-lt"/>
              <a:ea typeface="Calibri" panose="020F0502020204030204" pitchFamily="34" charset="0"/>
              <a:cs typeface="Times New Roman" panose="02020603050405020304" pitchFamily="18" charset="0"/>
            </a:endParaRPr>
          </a:p>
          <a:p>
            <a:pPr marL="457200" lvl="1" indent="0">
              <a:lnSpc>
                <a:spcPct val="100000"/>
              </a:lnSpc>
              <a:buNone/>
            </a:pPr>
            <a:r>
              <a:rPr lang="en-US" sz="2400" dirty="0"/>
              <a:t>Dave Dawson, </a:t>
            </a:r>
            <a:r>
              <a:rPr lang="en-US" sz="2400" dirty="0">
                <a:hlinkClick r:id="rId3"/>
              </a:rPr>
              <a:t>daved@uark.edu</a:t>
            </a:r>
            <a:r>
              <a:rPr lang="en-US" sz="2400" dirty="0"/>
              <a:t> </a:t>
            </a:r>
            <a:br>
              <a:rPr lang="en-US" sz="2400" dirty="0"/>
            </a:br>
            <a:r>
              <a:rPr lang="en-US" sz="1400" dirty="0"/>
              <a:t>Senior Associate Vice Provost for Enrollment Services and Director of Workday Student</a:t>
            </a:r>
            <a:br>
              <a:rPr lang="en-US" sz="1400" dirty="0"/>
            </a:br>
            <a:br>
              <a:rPr lang="en-US" sz="1400" dirty="0"/>
            </a:br>
            <a:r>
              <a:rPr lang="en-US" sz="2400" dirty="0"/>
              <a:t>Laura Tilley-Stagni, </a:t>
            </a:r>
            <a:r>
              <a:rPr lang="en-US" sz="2400" dirty="0">
                <a:hlinkClick r:id="rId4"/>
              </a:rPr>
              <a:t>latilley@uark.edu</a:t>
            </a:r>
            <a:r>
              <a:rPr lang="en-US" sz="2400" dirty="0"/>
              <a:t> </a:t>
            </a:r>
          </a:p>
          <a:p>
            <a:pPr marL="457200" lvl="1" indent="0">
              <a:buNone/>
            </a:pPr>
            <a:r>
              <a:rPr lang="en-US" sz="1400" dirty="0">
                <a:solidFill>
                  <a:srgbClr val="201F1E"/>
                </a:solidFill>
                <a:effectLst/>
                <a:ea typeface="Aptos" panose="020B0004020202020204" pitchFamily="34" charset="0"/>
                <a:cs typeface="Aptos" panose="020B0004020202020204" pitchFamily="34" charset="0"/>
              </a:rPr>
              <a:t>Workday Student Change Management Lead</a:t>
            </a:r>
          </a:p>
          <a:p>
            <a:pPr marL="457200" lvl="1" indent="0">
              <a:buNone/>
            </a:pPr>
            <a:endParaRPr lang="en-US" sz="1400" dirty="0">
              <a:solidFill>
                <a:srgbClr val="201F1E"/>
              </a:solidFill>
              <a:ea typeface="Aptos" panose="020B0004020202020204" pitchFamily="34" charset="0"/>
              <a:cs typeface="Aptos" panose="020B0004020202020204" pitchFamily="34" charset="0"/>
            </a:endParaRPr>
          </a:p>
          <a:p>
            <a:pPr marL="457200" lvl="1" indent="0">
              <a:buNone/>
            </a:pPr>
            <a:r>
              <a:rPr lang="en-US" sz="2400" dirty="0">
                <a:solidFill>
                  <a:srgbClr val="201F1E"/>
                </a:solidFill>
                <a:effectLst/>
                <a:ea typeface="Aptos" panose="020B0004020202020204" pitchFamily="34" charset="0"/>
                <a:cs typeface="Aptos" panose="020B0004020202020204" pitchFamily="34" charset="0"/>
              </a:rPr>
              <a:t>Workday Student Team Email: </a:t>
            </a:r>
            <a:r>
              <a:rPr lang="en-US" sz="2400" dirty="0">
                <a:solidFill>
                  <a:srgbClr val="201F1E"/>
                </a:solidFill>
                <a:effectLst/>
                <a:ea typeface="Aptos" panose="020B0004020202020204" pitchFamily="34" charset="0"/>
                <a:cs typeface="Aptos" panose="020B0004020202020204" pitchFamily="34" charset="0"/>
                <a:hlinkClick r:id="rId5"/>
              </a:rPr>
              <a:t>wstudent@uark.edu</a:t>
            </a:r>
            <a:endParaRPr lang="en-US" sz="2400" dirty="0">
              <a:solidFill>
                <a:srgbClr val="201F1E"/>
              </a:solidFill>
              <a:effectLst/>
              <a:ea typeface="Aptos" panose="020B0004020202020204" pitchFamily="34" charset="0"/>
              <a:cs typeface="Aptos" panose="020B0004020202020204" pitchFamily="34" charset="0"/>
            </a:endParaRPr>
          </a:p>
          <a:p>
            <a:pPr marL="457200" lvl="1" indent="0">
              <a:buNone/>
            </a:pPr>
            <a:endParaRPr lang="en-US" sz="2400" dirty="0">
              <a:solidFill>
                <a:srgbClr val="201F1E"/>
              </a:solidFill>
              <a:ea typeface="Aptos" panose="020B0004020202020204" pitchFamily="34" charset="0"/>
              <a:cs typeface="Aptos" panose="020B0004020202020204" pitchFamily="34" charset="0"/>
            </a:endParaRPr>
          </a:p>
          <a:p>
            <a:pPr marL="457200" lvl="1" indent="0">
              <a:buNone/>
            </a:pPr>
            <a:r>
              <a:rPr lang="en-US" sz="2400" dirty="0">
                <a:solidFill>
                  <a:srgbClr val="201F1E"/>
                </a:solidFill>
                <a:effectLst/>
                <a:ea typeface="Aptos" panose="020B0004020202020204" pitchFamily="34" charset="0"/>
                <a:cs typeface="Aptos" panose="020B0004020202020204" pitchFamily="34" charset="0"/>
                <a:hlinkClick r:id="rId6"/>
              </a:rPr>
              <a:t>Workday Student at the University of Arkansas SharePoint Site</a:t>
            </a:r>
            <a:br>
              <a:rPr lang="en-US" sz="2400" dirty="0">
                <a:solidFill>
                  <a:srgbClr val="201F1E"/>
                </a:solidFill>
                <a:effectLst/>
                <a:ea typeface="Aptos" panose="020B0004020202020204" pitchFamily="34" charset="0"/>
                <a:cs typeface="Aptos" panose="020B0004020202020204" pitchFamily="34" charset="0"/>
              </a:rPr>
            </a:br>
            <a:endParaRPr lang="en-US" sz="2400" dirty="0">
              <a:solidFill>
                <a:srgbClr val="201F1E"/>
              </a:solidFill>
              <a:ea typeface="Aptos" panose="020B0004020202020204" pitchFamily="34" charset="0"/>
              <a:cs typeface="Aptos" panose="020B0004020202020204" pitchFamily="34" charset="0"/>
            </a:endParaRPr>
          </a:p>
          <a:p>
            <a:pPr marL="457200" lvl="1" indent="0">
              <a:buNone/>
            </a:pPr>
            <a:r>
              <a:rPr lang="en-US" sz="2400" dirty="0">
                <a:solidFill>
                  <a:srgbClr val="201F1E"/>
                </a:solidFill>
                <a:effectLst/>
                <a:ea typeface="Aptos" panose="020B0004020202020204" pitchFamily="34" charset="0"/>
                <a:cs typeface="Aptos" panose="020B0004020202020204" pitchFamily="34" charset="0"/>
                <a:hlinkClick r:id="rId7"/>
              </a:rPr>
              <a:t>Project One Intranet for Student</a:t>
            </a:r>
            <a:endParaRPr lang="en-US" sz="2400" dirty="0">
              <a:effectLst/>
              <a:ea typeface="Aptos" panose="020B0004020202020204" pitchFamily="34" charset="0"/>
              <a:cs typeface="Aptos" panose="020B0004020202020204" pitchFamily="34" charset="0"/>
            </a:endParaRPr>
          </a:p>
          <a:p>
            <a:pPr marL="457200" lvl="1" indent="0">
              <a:buNone/>
            </a:pPr>
            <a:endParaRPr lang="en-US" b="1" dirty="0"/>
          </a:p>
          <a:p>
            <a:pPr marL="457200" lvl="1" indent="0">
              <a:buNone/>
            </a:pPr>
            <a:r>
              <a:rPr lang="en-US" sz="2400" dirty="0">
                <a:hlinkClick r:id="rId8"/>
              </a:rPr>
              <a:t>Student Information System Website</a:t>
            </a:r>
            <a:endParaRPr lang="en-US" sz="24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3982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A1D6-64C5-DB69-80F4-337CB1802F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6CAF7E-3403-D116-7964-8DA51DA987EB}"/>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6" name="TextBox 5">
            <a:extLst>
              <a:ext uri="{FF2B5EF4-FFF2-40B4-BE49-F238E27FC236}">
                <a16:creationId xmlns:a16="http://schemas.microsoft.com/office/drawing/2014/main" id="{03C5EB5B-9501-9219-67BB-1817EF826FB8}"/>
              </a:ext>
            </a:extLst>
          </p:cNvPr>
          <p:cNvSpPr txBox="1"/>
          <p:nvPr/>
        </p:nvSpPr>
        <p:spPr>
          <a:xfrm>
            <a:off x="871152" y="936885"/>
            <a:ext cx="10611314" cy="6524863"/>
          </a:xfrm>
          <a:prstGeom prst="rect">
            <a:avLst/>
          </a:prstGeom>
          <a:noFill/>
        </p:spPr>
        <p:txBody>
          <a:bodyPr wrap="square" rtlCol="0">
            <a:spAutoFit/>
          </a:bodyPr>
          <a:lstStyle/>
          <a:p>
            <a:r>
              <a:rPr lang="en-US" sz="3200" dirty="0"/>
              <a:t>What is </a:t>
            </a:r>
            <a:r>
              <a:rPr lang="en-US" sz="3200" dirty="0">
                <a:solidFill>
                  <a:srgbClr val="0070C0"/>
                </a:solidFill>
              </a:rPr>
              <a:t>Workday</a:t>
            </a:r>
            <a:r>
              <a:rPr lang="en-US" sz="3200" dirty="0"/>
              <a:t> Student?</a:t>
            </a:r>
            <a:br>
              <a:rPr lang="en-US" sz="3200" dirty="0"/>
            </a:br>
            <a:endParaRPr lang="en-US" sz="2000" dirty="0"/>
          </a:p>
          <a:p>
            <a:pPr marL="285750" indent="-285750">
              <a:buFont typeface="Arial" panose="020B0604020202020204" pitchFamily="34" charset="0"/>
              <a:buChar char="•"/>
            </a:pPr>
            <a:r>
              <a:rPr lang="en-US" sz="2400" dirty="0"/>
              <a:t>It is Workday with student data, configurations, business processes, transactions, etc.</a:t>
            </a:r>
          </a:p>
          <a:p>
            <a:pPr marL="742950" lvl="1" indent="-285750">
              <a:buFont typeface="Arial" panose="020B0604020202020204" pitchFamily="34" charset="0"/>
              <a:buChar char="•"/>
            </a:pPr>
            <a:r>
              <a:rPr lang="en-US" sz="2400" dirty="0"/>
              <a:t>Admissions, Student Records, Advising, Curriculum, Foundation (academic periods), Financial Aid, Student Financials</a:t>
            </a:r>
          </a:p>
          <a:p>
            <a:pPr marL="742950" lvl="1" indent="-285750">
              <a:buFont typeface="Arial" panose="020B0604020202020204" pitchFamily="34" charset="0"/>
              <a:buChar char="•"/>
            </a:pPr>
            <a:r>
              <a:rPr lang="en-US" sz="2400" dirty="0"/>
              <a:t>Includes all the students currently in UAConnect</a:t>
            </a:r>
          </a:p>
          <a:p>
            <a:pPr marL="1200150" lvl="2" indent="-285750">
              <a:buFont typeface="Arial" panose="020B0604020202020204" pitchFamily="34" charset="0"/>
              <a:buChar char="•"/>
            </a:pPr>
            <a:r>
              <a:rPr lang="en-US" sz="2400" dirty="0"/>
              <a:t>Students with last enrollment </a:t>
            </a:r>
            <a:r>
              <a:rPr lang="en-US" sz="2400" dirty="0">
                <a:highlight>
                  <a:srgbClr val="FF0000"/>
                </a:highlight>
              </a:rPr>
              <a:t>before Fall 2010 </a:t>
            </a:r>
            <a:r>
              <a:rPr lang="en-US" sz="2400" dirty="0"/>
              <a:t>are </a:t>
            </a:r>
            <a:r>
              <a:rPr lang="en-US" sz="2400" dirty="0">
                <a:highlight>
                  <a:srgbClr val="FF0000"/>
                </a:highlight>
              </a:rPr>
              <a:t>historical</a:t>
            </a:r>
          </a:p>
          <a:p>
            <a:pPr marL="1200150" lvl="2" indent="-285750">
              <a:buFont typeface="Arial" panose="020B0604020202020204" pitchFamily="34" charset="0"/>
              <a:buChar char="•"/>
            </a:pPr>
            <a:r>
              <a:rPr lang="en-US" sz="2400" dirty="0"/>
              <a:t>Students with enrollment </a:t>
            </a:r>
            <a:r>
              <a:rPr lang="en-US" sz="2400" dirty="0">
                <a:highlight>
                  <a:srgbClr val="00FF00"/>
                </a:highlight>
              </a:rPr>
              <a:t>during or after Fall 2010 </a:t>
            </a:r>
            <a:r>
              <a:rPr lang="en-US" sz="2400" dirty="0"/>
              <a:t>are </a:t>
            </a:r>
            <a:r>
              <a:rPr lang="en-US" sz="2400" dirty="0">
                <a:highlight>
                  <a:srgbClr val="00FF00"/>
                </a:highlight>
              </a:rPr>
              <a:t>active</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is our student information system exclusively beginning in fall 2025</a:t>
            </a:r>
            <a:br>
              <a:rPr lang="en-US" sz="2400" dirty="0"/>
            </a:br>
            <a:endParaRPr lang="en-US" sz="2400" dirty="0"/>
          </a:p>
          <a:p>
            <a:pPr marL="285750" indent="-285750">
              <a:buFont typeface="Arial" panose="020B0604020202020204" pitchFamily="34" charset="0"/>
              <a:buChar char="•"/>
            </a:pPr>
            <a:r>
              <a:rPr lang="en-US" sz="2400" dirty="0"/>
              <a:t>It is the student information system for all UA System institutions</a:t>
            </a:r>
            <a:br>
              <a:rPr lang="en-US" sz="2400" dirty="0"/>
            </a:br>
            <a:endParaRPr lang="en-US" sz="2400" dirty="0"/>
          </a:p>
          <a:p>
            <a:pPr marL="285750" indent="-285750">
              <a:buFont typeface="Arial" panose="020B0604020202020204" pitchFamily="34" charset="0"/>
              <a:buChar char="•"/>
            </a:pPr>
            <a:r>
              <a:rPr lang="en-US" sz="2400" dirty="0"/>
              <a:t>It will include new student ID numbers (Workday Universal ID)</a:t>
            </a:r>
          </a:p>
          <a:p>
            <a:endParaRPr lang="en-US" dirty="0"/>
          </a:p>
          <a:p>
            <a:pPr lvl="1"/>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0719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D6589-C1CE-F127-C54C-BBF03C4D90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5610FD-C526-1FEC-ECE0-EDCF3040E301}"/>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6" name="TextBox 5">
            <a:extLst>
              <a:ext uri="{FF2B5EF4-FFF2-40B4-BE49-F238E27FC236}">
                <a16:creationId xmlns:a16="http://schemas.microsoft.com/office/drawing/2014/main" id="{9CCD2E53-6E6D-63F2-E95B-C351274B19BD}"/>
              </a:ext>
            </a:extLst>
          </p:cNvPr>
          <p:cNvSpPr txBox="1"/>
          <p:nvPr/>
        </p:nvSpPr>
        <p:spPr>
          <a:xfrm>
            <a:off x="871152" y="936885"/>
            <a:ext cx="10611314" cy="6155531"/>
          </a:xfrm>
          <a:prstGeom prst="rect">
            <a:avLst/>
          </a:prstGeom>
          <a:noFill/>
        </p:spPr>
        <p:txBody>
          <a:bodyPr wrap="square" rtlCol="0">
            <a:spAutoFit/>
          </a:bodyPr>
          <a:lstStyle/>
          <a:p>
            <a:r>
              <a:rPr lang="en-US" sz="3200" dirty="0"/>
              <a:t>What is </a:t>
            </a:r>
            <a:r>
              <a:rPr lang="en-US" sz="3200" dirty="0">
                <a:solidFill>
                  <a:srgbClr val="0070C0"/>
                </a:solidFill>
              </a:rPr>
              <a:t>Workday</a:t>
            </a:r>
            <a:r>
              <a:rPr lang="en-US" sz="3200" dirty="0"/>
              <a:t> Student?</a:t>
            </a:r>
            <a:br>
              <a:rPr lang="en-US" sz="3200" dirty="0"/>
            </a:br>
            <a:endParaRPr lang="en-US" sz="2000" dirty="0"/>
          </a:p>
          <a:p>
            <a:pPr marL="285750" indent="-285750">
              <a:buFont typeface="Arial" panose="020B0604020202020204" pitchFamily="34" charset="0"/>
              <a:buChar char="•"/>
            </a:pPr>
            <a:r>
              <a:rPr lang="en-US" sz="2400" dirty="0"/>
              <a:t>It’s not UAConnect (PeopleSoft)</a:t>
            </a:r>
          </a:p>
          <a:p>
            <a:pPr marL="742950" lvl="1" indent="-285750">
              <a:buFont typeface="Arial" panose="020B0604020202020204" pitchFamily="34" charset="0"/>
              <a:buChar char="•"/>
            </a:pPr>
            <a:r>
              <a:rPr lang="en-US" sz="2400" dirty="0"/>
              <a:t>We will use Workday delivered functionality; we can’t modify the system like we have done with UAConnect</a:t>
            </a:r>
          </a:p>
          <a:p>
            <a:pPr marL="742950" lvl="1" indent="-285750">
              <a:buFont typeface="Arial" panose="020B0604020202020204" pitchFamily="34" charset="0"/>
              <a:buChar char="•"/>
            </a:pPr>
            <a:r>
              <a:rPr lang="en-US" sz="2400" dirty="0"/>
              <a:t>We can make changes to configurations, business processes, security, etc.</a:t>
            </a:r>
            <a:br>
              <a:rPr lang="en-US" sz="2400" dirty="0"/>
            </a:br>
            <a:endParaRPr lang="en-US" sz="2400" dirty="0"/>
          </a:p>
          <a:p>
            <a:pPr marL="285750" indent="-285750">
              <a:buFont typeface="Arial" panose="020B0604020202020204" pitchFamily="34" charset="0"/>
              <a:buChar char="•"/>
            </a:pPr>
            <a:r>
              <a:rPr lang="en-US" sz="2400" dirty="0"/>
              <a:t>UAConnect will be available for all users until the end of summer 2025; it will be available to functional offices for at least one year after go-live</a:t>
            </a:r>
            <a:br>
              <a:rPr lang="en-US" sz="2400" dirty="0"/>
            </a:br>
            <a:endParaRPr lang="en-US" sz="2400" dirty="0"/>
          </a:p>
          <a:p>
            <a:pPr marL="285750" indent="-285750">
              <a:buFont typeface="Arial" panose="020B0604020202020204" pitchFamily="34" charset="0"/>
              <a:buChar char="•"/>
            </a:pPr>
            <a:r>
              <a:rPr lang="en-US" sz="2400" dirty="0"/>
              <a:t>We will get done what we need to get done with a different user interface and functionality</a:t>
            </a:r>
            <a:br>
              <a:rPr lang="en-US" sz="2400" dirty="0"/>
            </a:br>
            <a:endParaRPr lang="en-US" sz="2400" dirty="0"/>
          </a:p>
          <a:p>
            <a:pPr marL="285750" indent="-285750">
              <a:buFont typeface="Arial" panose="020B0604020202020204" pitchFamily="34" charset="0"/>
              <a:buChar char="•"/>
            </a:pPr>
            <a:r>
              <a:rPr lang="en-US" sz="2400" dirty="0"/>
              <a:t>We will get through this!</a:t>
            </a:r>
          </a:p>
          <a:p>
            <a:endParaRPr lang="en-US" dirty="0"/>
          </a:p>
          <a:p>
            <a:pPr lvl="1"/>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4364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420E6-0490-4324-103D-A023EEBDA2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78F0B0-42BA-6CF8-6A41-07CEB0973AB5}"/>
              </a:ext>
            </a:extLst>
          </p:cNvPr>
          <p:cNvSpPr>
            <a:spLocks noGrp="1"/>
          </p:cNvSpPr>
          <p:nvPr>
            <p:ph type="subTitle" idx="1"/>
          </p:nvPr>
        </p:nvSpPr>
        <p:spPr>
          <a:xfrm>
            <a:off x="2018514" y="4006950"/>
            <a:ext cx="8515350" cy="752475"/>
          </a:xfrm>
        </p:spPr>
        <p:txBody>
          <a:bodyPr vert="horz" lIns="91440" tIns="45720" rIns="91440" bIns="45720" rtlCol="0" anchor="t">
            <a:normAutofit/>
          </a:bodyPr>
          <a:lstStyle/>
          <a:p>
            <a:br>
              <a:rPr lang="en-US" dirty="0"/>
            </a:br>
            <a:endParaRPr lang="en-US" dirty="0"/>
          </a:p>
        </p:txBody>
      </p:sp>
      <p:sp>
        <p:nvSpPr>
          <p:cNvPr id="6" name="TextBox 5">
            <a:extLst>
              <a:ext uri="{FF2B5EF4-FFF2-40B4-BE49-F238E27FC236}">
                <a16:creationId xmlns:a16="http://schemas.microsoft.com/office/drawing/2014/main" id="{E39BD6F9-6623-8AE3-BAE8-45D0DC8A7F64}"/>
              </a:ext>
            </a:extLst>
          </p:cNvPr>
          <p:cNvSpPr txBox="1"/>
          <p:nvPr/>
        </p:nvSpPr>
        <p:spPr>
          <a:xfrm>
            <a:off x="968589" y="1026825"/>
            <a:ext cx="9204897" cy="8186857"/>
          </a:xfrm>
          <a:prstGeom prst="rect">
            <a:avLst/>
          </a:prstGeom>
          <a:noFill/>
        </p:spPr>
        <p:txBody>
          <a:bodyPr wrap="square" rtlCol="0">
            <a:spAutoFit/>
          </a:bodyPr>
          <a:lstStyle/>
          <a:p>
            <a:r>
              <a:rPr lang="en-US" sz="3200" dirty="0"/>
              <a:t>What does the </a:t>
            </a:r>
            <a:r>
              <a:rPr lang="en-US" sz="3200" dirty="0">
                <a:solidFill>
                  <a:srgbClr val="0070C0"/>
                </a:solidFill>
              </a:rPr>
              <a:t>Workday</a:t>
            </a:r>
            <a:r>
              <a:rPr lang="en-US" sz="3200" dirty="0"/>
              <a:t> Student project involve?</a:t>
            </a:r>
            <a:br>
              <a:rPr lang="en-US" sz="3200" dirty="0"/>
            </a:br>
            <a:endParaRPr lang="en-US" sz="2000" dirty="0"/>
          </a:p>
          <a:p>
            <a:pPr marL="285750" indent="-285750">
              <a:buFont typeface="Arial" panose="020B0604020202020204" pitchFamily="34" charset="0"/>
              <a:buChar char="•"/>
            </a:pPr>
            <a:r>
              <a:rPr lang="en-US" sz="2000" dirty="0"/>
              <a:t>Provided information about our processes, policies, configurations, data, etc.</a:t>
            </a:r>
          </a:p>
          <a:p>
            <a:pPr marL="285750" indent="-285750">
              <a:buFont typeface="Arial" panose="020B0604020202020204" pitchFamily="34" charset="0"/>
              <a:buChar char="•"/>
            </a:pPr>
            <a:r>
              <a:rPr lang="en-US" sz="2000" dirty="0"/>
              <a:t>Data conversion</a:t>
            </a:r>
          </a:p>
          <a:p>
            <a:pPr marL="742950" lvl="1" indent="-285750">
              <a:buFont typeface="Arial" panose="020B0604020202020204" pitchFamily="34" charset="0"/>
              <a:buChar char="•"/>
            </a:pPr>
            <a:r>
              <a:rPr lang="en-US" sz="2000" dirty="0"/>
              <a:t>83 extracts with over 2.5 million data items</a:t>
            </a:r>
          </a:p>
          <a:p>
            <a:pPr marL="742950" lvl="1" indent="-285750">
              <a:buFont typeface="Arial" panose="020B0604020202020204" pitchFamily="34" charset="0"/>
              <a:buChar char="•"/>
            </a:pPr>
            <a:r>
              <a:rPr lang="en-US" sz="2000" dirty="0"/>
              <a:t>Catchup until end of summer 2025</a:t>
            </a:r>
          </a:p>
          <a:p>
            <a:pPr marL="285750" indent="-285750">
              <a:buFont typeface="Arial" panose="020B0604020202020204" pitchFamily="34" charset="0"/>
              <a:buChar char="•"/>
            </a:pPr>
            <a:r>
              <a:rPr lang="en-US" sz="2000" dirty="0"/>
              <a:t>Data validation</a:t>
            </a:r>
          </a:p>
          <a:p>
            <a:pPr marL="285750" indent="-285750">
              <a:buFont typeface="Arial" panose="020B0604020202020204" pitchFamily="34" charset="0"/>
              <a:buChar char="•"/>
            </a:pPr>
            <a:r>
              <a:rPr lang="en-US" sz="2000" dirty="0"/>
              <a:t>Integrations – over 75 at UAF</a:t>
            </a:r>
          </a:p>
          <a:p>
            <a:pPr marL="742950" lvl="1" indent="-285750">
              <a:buFont typeface="Arial" panose="020B0604020202020204" pitchFamily="34" charset="0"/>
              <a:buChar char="•"/>
            </a:pPr>
            <a:r>
              <a:rPr lang="en-US" sz="2000" dirty="0"/>
              <a:t>Slate, CourseLeaf, Blackboard, etc.</a:t>
            </a:r>
          </a:p>
          <a:p>
            <a:pPr marL="285750" indent="-285750">
              <a:buFont typeface="Arial" panose="020B0604020202020204" pitchFamily="34" charset="0"/>
              <a:buChar char="•"/>
            </a:pPr>
            <a:r>
              <a:rPr lang="en-US" sz="2000" dirty="0"/>
              <a:t>Reporting</a:t>
            </a:r>
          </a:p>
          <a:p>
            <a:pPr marL="285750" indent="-285750">
              <a:buFont typeface="Arial" panose="020B0604020202020204" pitchFamily="34" charset="0"/>
              <a:buChar char="•"/>
            </a:pPr>
            <a:r>
              <a:rPr lang="en-US" sz="2000" dirty="0"/>
              <a:t>Testing</a:t>
            </a:r>
          </a:p>
          <a:p>
            <a:pPr marL="742950" lvl="1" indent="-285750">
              <a:buFont typeface="Arial" panose="020B0604020202020204" pitchFamily="34" charset="0"/>
              <a:buChar char="•"/>
            </a:pPr>
            <a:r>
              <a:rPr lang="en-US" sz="2000" dirty="0"/>
              <a:t>Over 250 testers at UAF</a:t>
            </a:r>
          </a:p>
          <a:p>
            <a:pPr marL="285750" indent="-285750">
              <a:buFont typeface="Arial" panose="020B0604020202020204" pitchFamily="34" charset="0"/>
              <a:buChar char="•"/>
            </a:pPr>
            <a:r>
              <a:rPr lang="en-US" sz="2000" dirty="0"/>
              <a:t>Configurations</a:t>
            </a:r>
          </a:p>
          <a:p>
            <a:pPr marL="742950" lvl="1" indent="-285750">
              <a:buFont typeface="Arial" panose="020B0604020202020204" pitchFamily="34" charset="0"/>
              <a:buChar char="•"/>
            </a:pPr>
            <a:r>
              <a:rPr lang="en-US" sz="2000" dirty="0"/>
              <a:t>Courses, programs of study, academic progress (degree audit), registration, etc.</a:t>
            </a:r>
          </a:p>
          <a:p>
            <a:pPr marL="285750" indent="-285750">
              <a:buFont typeface="Arial" panose="020B0604020202020204" pitchFamily="34" charset="0"/>
              <a:buChar char="•"/>
            </a:pPr>
            <a:r>
              <a:rPr lang="en-US" sz="2000" dirty="0"/>
              <a:t>Training</a:t>
            </a:r>
          </a:p>
          <a:p>
            <a:pPr marL="285750" indent="-285750">
              <a:buFont typeface="Arial" panose="020B0604020202020204" pitchFamily="34" charset="0"/>
              <a:buChar char="•"/>
            </a:pPr>
            <a:r>
              <a:rPr lang="en-US" sz="2000" dirty="0"/>
              <a:t>Endless meetings</a:t>
            </a:r>
          </a:p>
          <a:p>
            <a:pPr marL="285750" indent="-285750">
              <a:buFont typeface="Arial" panose="020B0604020202020204" pitchFamily="34" charset="0"/>
              <a:buChar char="•"/>
            </a:pPr>
            <a:r>
              <a:rPr lang="en-US" sz="2000" dirty="0"/>
              <a:t>Ongoing support</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lvl="1"/>
            <a:endParaRPr lang="en-US" sz="2000" dirty="0"/>
          </a:p>
          <a:p>
            <a:endParaRPr lang="en-US" dirty="0"/>
          </a:p>
          <a:p>
            <a:pPr lvl="1"/>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3909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C2D9E-9ED8-901D-566C-4995FD9211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A3C071-631F-F0D9-85EB-754EB6A21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ight Triangle 9">
            <a:extLst>
              <a:ext uri="{FF2B5EF4-FFF2-40B4-BE49-F238E27FC236}">
                <a16:creationId xmlns:a16="http://schemas.microsoft.com/office/drawing/2014/main" id="{3C21C744-EC33-5429-E946-E8B1ACE38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377DE8F-319A-37AE-FBC7-5303249F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BE8900E-5C9A-8844-5576-ABC8A56B1DE7}"/>
              </a:ext>
            </a:extLst>
          </p:cNvPr>
          <p:cNvSpPr>
            <a:spLocks noGrp="1"/>
          </p:cNvSpPr>
          <p:nvPr>
            <p:ph type="title"/>
          </p:nvPr>
        </p:nvSpPr>
        <p:spPr>
          <a:xfrm>
            <a:off x="728191" y="691395"/>
            <a:ext cx="8074815" cy="1136551"/>
          </a:xfrm>
        </p:spPr>
        <p:txBody>
          <a:bodyPr anchor="ctr">
            <a:noAutofit/>
          </a:bodyPr>
          <a:lstStyle/>
          <a:p>
            <a:r>
              <a:rPr lang="en-US" sz="3600" dirty="0">
                <a:solidFill>
                  <a:srgbClr val="0070C0"/>
                </a:solidFill>
              </a:rPr>
              <a:t>Workday</a:t>
            </a:r>
            <a:r>
              <a:rPr lang="en-US" sz="3600" dirty="0"/>
              <a:t> Student Team</a:t>
            </a:r>
          </a:p>
        </p:txBody>
      </p:sp>
      <p:pic>
        <p:nvPicPr>
          <p:cNvPr id="6" name="Picture 5" descr="A logo of a university of arkansas&#10;&#10;Description automatically generated">
            <a:extLst>
              <a:ext uri="{FF2B5EF4-FFF2-40B4-BE49-F238E27FC236}">
                <a16:creationId xmlns:a16="http://schemas.microsoft.com/office/drawing/2014/main" id="{F9935530-55FE-1695-4689-BCC8AFC91C12}"/>
              </a:ext>
            </a:extLst>
          </p:cNvPr>
          <p:cNvPicPr>
            <a:picLocks noChangeAspect="1"/>
          </p:cNvPicPr>
          <p:nvPr/>
        </p:nvPicPr>
        <p:blipFill>
          <a:blip r:embed="rId3"/>
          <a:stretch>
            <a:fillRect/>
          </a:stretch>
        </p:blipFill>
        <p:spPr>
          <a:xfrm>
            <a:off x="5045105" y="1914594"/>
            <a:ext cx="2101792" cy="1597742"/>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B6CE3094-3352-6BFA-1541-55470A1FE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91" y="2043271"/>
            <a:ext cx="3321269" cy="1340616"/>
          </a:xfrm>
          <a:prstGeom prst="rect">
            <a:avLst/>
          </a:prstGeom>
        </p:spPr>
      </p:pic>
      <p:pic>
        <p:nvPicPr>
          <p:cNvPr id="9" name="Picture 8" descr="Text&#10;&#10;Description automatically generated">
            <a:extLst>
              <a:ext uri="{FF2B5EF4-FFF2-40B4-BE49-F238E27FC236}">
                <a16:creationId xmlns:a16="http://schemas.microsoft.com/office/drawing/2014/main" id="{3C3EE353-A7EA-7BAC-6EAF-E140C5C54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063" y="2204779"/>
            <a:ext cx="2585869" cy="1008489"/>
          </a:xfrm>
          <a:prstGeom prst="rect">
            <a:avLst/>
          </a:prstGeom>
        </p:spPr>
      </p:pic>
      <p:sp>
        <p:nvSpPr>
          <p:cNvPr id="11" name="TextBox 10">
            <a:extLst>
              <a:ext uri="{FF2B5EF4-FFF2-40B4-BE49-F238E27FC236}">
                <a16:creationId xmlns:a16="http://schemas.microsoft.com/office/drawing/2014/main" id="{33E6D328-BC70-020B-64F6-E5EFCDF392F6}"/>
              </a:ext>
            </a:extLst>
          </p:cNvPr>
          <p:cNvSpPr txBox="1"/>
          <p:nvPr/>
        </p:nvSpPr>
        <p:spPr>
          <a:xfrm>
            <a:off x="1306622" y="3769180"/>
            <a:ext cx="24873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Project One is the University of Arkansas System team. </a:t>
            </a:r>
          </a:p>
        </p:txBody>
      </p:sp>
      <p:sp>
        <p:nvSpPr>
          <p:cNvPr id="13" name="TextBox 12">
            <a:extLst>
              <a:ext uri="{FF2B5EF4-FFF2-40B4-BE49-F238E27FC236}">
                <a16:creationId xmlns:a16="http://schemas.microsoft.com/office/drawing/2014/main" id="{80635100-51C8-4BCB-E49E-C0E432B39C5F}"/>
              </a:ext>
            </a:extLst>
          </p:cNvPr>
          <p:cNvSpPr txBox="1"/>
          <p:nvPr/>
        </p:nvSpPr>
        <p:spPr>
          <a:xfrm>
            <a:off x="4850632" y="3766516"/>
            <a:ext cx="248733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Student Information System department and Workday Student Leads represent the University of Arkansas. </a:t>
            </a:r>
          </a:p>
        </p:txBody>
      </p:sp>
      <p:sp>
        <p:nvSpPr>
          <p:cNvPr id="14" name="TextBox 13">
            <a:extLst>
              <a:ext uri="{FF2B5EF4-FFF2-40B4-BE49-F238E27FC236}">
                <a16:creationId xmlns:a16="http://schemas.microsoft.com/office/drawing/2014/main" id="{F93BF76C-AC2F-F72C-7866-EB2D145D8723}"/>
              </a:ext>
            </a:extLst>
          </p:cNvPr>
          <p:cNvSpPr txBox="1"/>
          <p:nvPr/>
        </p:nvSpPr>
        <p:spPr>
          <a:xfrm>
            <a:off x="8523329" y="3766516"/>
            <a:ext cx="24873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Deloitte is the consulting partner for Workday Student. </a:t>
            </a:r>
          </a:p>
        </p:txBody>
      </p:sp>
    </p:spTree>
    <p:extLst>
      <p:ext uri="{BB962C8B-B14F-4D97-AF65-F5344CB8AC3E}">
        <p14:creationId xmlns:p14="http://schemas.microsoft.com/office/powerpoint/2010/main" val="172310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1F68164-E8E6-4824-BFDF-99312DBB9071}"/>
              </a:ext>
            </a:extLst>
          </p:cNvPr>
          <p:cNvSpPr/>
          <p:nvPr/>
        </p:nvSpPr>
        <p:spPr>
          <a:xfrm>
            <a:off x="4415671" y="293990"/>
            <a:ext cx="3360655" cy="972140"/>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EB8B360-2D64-AD81-96D6-03F03A1E4921}"/>
              </a:ext>
            </a:extLst>
          </p:cNvPr>
          <p:cNvSpPr/>
          <p:nvPr/>
        </p:nvSpPr>
        <p:spPr>
          <a:xfrm>
            <a:off x="2960559" y="1499533"/>
            <a:ext cx="6288369" cy="1948996"/>
          </a:xfrm>
          <a:prstGeom prst="roundRect">
            <a:avLst/>
          </a:prstGeom>
          <a:solidFill>
            <a:srgbClr val="00447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2EDAE390-5576-D257-D7D1-6CF7DFCA034C}"/>
              </a:ext>
            </a:extLst>
          </p:cNvPr>
          <p:cNvSpPr/>
          <p:nvPr/>
        </p:nvSpPr>
        <p:spPr>
          <a:xfrm>
            <a:off x="4087146" y="5653795"/>
            <a:ext cx="1959204" cy="955253"/>
          </a:xfrm>
          <a:prstGeom prst="roundRect">
            <a:avLst/>
          </a:prstGeom>
          <a:solidFill>
            <a:srgbClr val="00447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3E56904-B668-CF1E-F47E-27D457D3FB51}"/>
              </a:ext>
            </a:extLst>
          </p:cNvPr>
          <p:cNvSpPr/>
          <p:nvPr/>
        </p:nvSpPr>
        <p:spPr>
          <a:xfrm>
            <a:off x="137628" y="5672196"/>
            <a:ext cx="1959204" cy="955253"/>
          </a:xfrm>
          <a:prstGeom prst="roundRect">
            <a:avLst/>
          </a:prstGeom>
          <a:solidFill>
            <a:srgbClr val="004479"/>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F727D2F-DC54-B5AF-094B-C58A3BCF8743}"/>
              </a:ext>
            </a:extLst>
          </p:cNvPr>
          <p:cNvSpPr/>
          <p:nvPr/>
        </p:nvSpPr>
        <p:spPr>
          <a:xfrm>
            <a:off x="2205977" y="3669922"/>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DFD508C1-A6F5-FD7A-04A9-599724C0673A}"/>
              </a:ext>
            </a:extLst>
          </p:cNvPr>
          <p:cNvSpPr/>
          <p:nvPr/>
        </p:nvSpPr>
        <p:spPr>
          <a:xfrm>
            <a:off x="231218" y="3658884"/>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9A433915-8BBE-1135-8DF7-D6C67001DFF5}"/>
              </a:ext>
            </a:extLst>
          </p:cNvPr>
          <p:cNvSpPr/>
          <p:nvPr/>
        </p:nvSpPr>
        <p:spPr>
          <a:xfrm>
            <a:off x="4180736" y="3672871"/>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51D95123-DE66-61AB-F505-C742FC728DA4}"/>
              </a:ext>
            </a:extLst>
          </p:cNvPr>
          <p:cNvSpPr/>
          <p:nvPr/>
        </p:nvSpPr>
        <p:spPr>
          <a:xfrm>
            <a:off x="6155495" y="3661634"/>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533310C-8D6F-DFB5-70C0-965992079856}"/>
              </a:ext>
            </a:extLst>
          </p:cNvPr>
          <p:cNvSpPr/>
          <p:nvPr/>
        </p:nvSpPr>
        <p:spPr>
          <a:xfrm>
            <a:off x="10188757" y="3707010"/>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4EAC19F5-B904-6965-BC51-B5FB8E009DC1}"/>
              </a:ext>
            </a:extLst>
          </p:cNvPr>
          <p:cNvSpPr/>
          <p:nvPr/>
        </p:nvSpPr>
        <p:spPr>
          <a:xfrm>
            <a:off x="9075655" y="293990"/>
            <a:ext cx="2762054" cy="972140"/>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C05A0AA-376F-6F1A-499B-DA84D8FBBAD4}"/>
              </a:ext>
            </a:extLst>
          </p:cNvPr>
          <p:cNvSpPr txBox="1"/>
          <p:nvPr/>
        </p:nvSpPr>
        <p:spPr>
          <a:xfrm>
            <a:off x="4634421" y="451585"/>
            <a:ext cx="2982897" cy="584775"/>
          </a:xfrm>
          <a:prstGeom prst="rect">
            <a:avLst/>
          </a:prstGeom>
          <a:noFill/>
        </p:spPr>
        <p:txBody>
          <a:bodyPr wrap="square" rtlCol="0">
            <a:spAutoFit/>
          </a:bodyPr>
          <a:lstStyle/>
          <a:p>
            <a:pPr algn="ctr"/>
            <a:r>
              <a:rPr lang="en-US" sz="1600" dirty="0">
                <a:solidFill>
                  <a:schemeClr val="bg1"/>
                </a:solidFill>
              </a:rPr>
              <a:t>University of Arkansas System </a:t>
            </a:r>
          </a:p>
          <a:p>
            <a:pPr algn="ctr"/>
            <a:r>
              <a:rPr lang="en-US" sz="1600" dirty="0">
                <a:solidFill>
                  <a:schemeClr val="bg1"/>
                </a:solidFill>
              </a:rPr>
              <a:t>(Project One)</a:t>
            </a:r>
          </a:p>
        </p:txBody>
      </p:sp>
      <p:sp>
        <p:nvSpPr>
          <p:cNvPr id="28" name="TextBox 27">
            <a:extLst>
              <a:ext uri="{FF2B5EF4-FFF2-40B4-BE49-F238E27FC236}">
                <a16:creationId xmlns:a16="http://schemas.microsoft.com/office/drawing/2014/main" id="{5F157237-D36C-B6AA-894A-CC7E6DAC590B}"/>
              </a:ext>
            </a:extLst>
          </p:cNvPr>
          <p:cNvSpPr txBox="1"/>
          <p:nvPr/>
        </p:nvSpPr>
        <p:spPr>
          <a:xfrm>
            <a:off x="9796908" y="451585"/>
            <a:ext cx="1319547" cy="584775"/>
          </a:xfrm>
          <a:prstGeom prst="rect">
            <a:avLst/>
          </a:prstGeom>
          <a:noFill/>
        </p:spPr>
        <p:txBody>
          <a:bodyPr wrap="square" rtlCol="0">
            <a:spAutoFit/>
          </a:bodyPr>
          <a:lstStyle/>
          <a:p>
            <a:pPr algn="ctr"/>
            <a:r>
              <a:rPr lang="en-US" sz="1600" dirty="0">
                <a:solidFill>
                  <a:schemeClr val="bg1"/>
                </a:solidFill>
              </a:rPr>
              <a:t>Deloitte</a:t>
            </a:r>
          </a:p>
          <a:p>
            <a:pPr algn="ctr"/>
            <a:r>
              <a:rPr lang="en-US" sz="1600" dirty="0">
                <a:solidFill>
                  <a:schemeClr val="bg1"/>
                </a:solidFill>
              </a:rPr>
              <a:t>Consultants</a:t>
            </a:r>
          </a:p>
        </p:txBody>
      </p:sp>
      <p:sp>
        <p:nvSpPr>
          <p:cNvPr id="29" name="TextBox 28">
            <a:extLst>
              <a:ext uri="{FF2B5EF4-FFF2-40B4-BE49-F238E27FC236}">
                <a16:creationId xmlns:a16="http://schemas.microsoft.com/office/drawing/2014/main" id="{40D3C565-125D-D9F5-9A5E-B74580CB6D0E}"/>
              </a:ext>
            </a:extLst>
          </p:cNvPr>
          <p:cNvSpPr txBox="1"/>
          <p:nvPr/>
        </p:nvSpPr>
        <p:spPr>
          <a:xfrm>
            <a:off x="3403576" y="1556458"/>
            <a:ext cx="5406501" cy="738664"/>
          </a:xfrm>
          <a:prstGeom prst="rect">
            <a:avLst/>
          </a:prstGeom>
          <a:noFill/>
        </p:spPr>
        <p:txBody>
          <a:bodyPr wrap="square" rtlCol="0">
            <a:spAutoFit/>
          </a:bodyPr>
          <a:lstStyle/>
          <a:p>
            <a:pPr algn="ctr"/>
            <a:r>
              <a:rPr lang="en-US" sz="1400" dirty="0">
                <a:solidFill>
                  <a:schemeClr val="bg1"/>
                </a:solidFill>
              </a:rPr>
              <a:t>University of Arkansas</a:t>
            </a:r>
            <a:br>
              <a:rPr lang="en-US" sz="1400" dirty="0">
                <a:solidFill>
                  <a:schemeClr val="bg1"/>
                </a:solidFill>
              </a:rPr>
            </a:br>
            <a:r>
              <a:rPr lang="en-US" sz="1400" dirty="0">
                <a:solidFill>
                  <a:schemeClr val="bg1"/>
                </a:solidFill>
              </a:rPr>
              <a:t>Enrollment Services</a:t>
            </a:r>
            <a:br>
              <a:rPr lang="en-US" sz="1400" dirty="0">
                <a:solidFill>
                  <a:schemeClr val="bg1"/>
                </a:solidFill>
              </a:rPr>
            </a:br>
            <a:r>
              <a:rPr lang="en-US" sz="1400" i="1" dirty="0">
                <a:solidFill>
                  <a:schemeClr val="bg1"/>
                </a:solidFill>
              </a:rPr>
              <a:t>Student Information System (SIS) Department</a:t>
            </a:r>
          </a:p>
        </p:txBody>
      </p:sp>
      <p:sp>
        <p:nvSpPr>
          <p:cNvPr id="30" name="TextBox 29">
            <a:extLst>
              <a:ext uri="{FF2B5EF4-FFF2-40B4-BE49-F238E27FC236}">
                <a16:creationId xmlns:a16="http://schemas.microsoft.com/office/drawing/2014/main" id="{FFB677BF-7F40-CD00-60F7-2A9C8C02DAEF}"/>
              </a:ext>
            </a:extLst>
          </p:cNvPr>
          <p:cNvSpPr txBox="1"/>
          <p:nvPr/>
        </p:nvSpPr>
        <p:spPr>
          <a:xfrm>
            <a:off x="5174949" y="2246605"/>
            <a:ext cx="1184199" cy="1138773"/>
          </a:xfrm>
          <a:prstGeom prst="rect">
            <a:avLst/>
          </a:prstGeom>
          <a:noFill/>
        </p:spPr>
        <p:txBody>
          <a:bodyPr wrap="square" rtlCol="0">
            <a:spAutoFit/>
          </a:bodyPr>
          <a:lstStyle/>
          <a:p>
            <a:pPr algn="ctr"/>
            <a:r>
              <a:rPr lang="en-US" sz="1300" dirty="0">
                <a:solidFill>
                  <a:schemeClr val="bg1"/>
                </a:solidFill>
              </a:rPr>
              <a:t>Dave Dawson</a:t>
            </a:r>
            <a:br>
              <a:rPr lang="en-US" sz="1200" dirty="0">
                <a:solidFill>
                  <a:schemeClr val="bg1"/>
                </a:solidFill>
              </a:rPr>
            </a:br>
            <a:r>
              <a:rPr lang="en-US" sz="1100" dirty="0">
                <a:solidFill>
                  <a:schemeClr val="bg1"/>
                </a:solidFill>
              </a:rPr>
              <a:t>Director &amp;</a:t>
            </a:r>
            <a:br>
              <a:rPr lang="en-US" sz="1100" dirty="0">
                <a:solidFill>
                  <a:schemeClr val="bg1"/>
                </a:solidFill>
              </a:rPr>
            </a:br>
            <a:r>
              <a:rPr lang="en-US" sz="1100" dirty="0">
                <a:solidFill>
                  <a:schemeClr val="bg1"/>
                </a:solidFill>
              </a:rPr>
              <a:t>Sr. Assoc. Vice Provost for Enrollment Management</a:t>
            </a:r>
          </a:p>
        </p:txBody>
      </p:sp>
      <p:sp>
        <p:nvSpPr>
          <p:cNvPr id="32" name="TextBox 31">
            <a:extLst>
              <a:ext uri="{FF2B5EF4-FFF2-40B4-BE49-F238E27FC236}">
                <a16:creationId xmlns:a16="http://schemas.microsoft.com/office/drawing/2014/main" id="{03211C51-DE65-3152-40ED-EFF9880DE729}"/>
              </a:ext>
            </a:extLst>
          </p:cNvPr>
          <p:cNvSpPr txBox="1"/>
          <p:nvPr/>
        </p:nvSpPr>
        <p:spPr>
          <a:xfrm>
            <a:off x="6309806" y="2246413"/>
            <a:ext cx="1184199" cy="1000274"/>
          </a:xfrm>
          <a:prstGeom prst="rect">
            <a:avLst/>
          </a:prstGeom>
          <a:noFill/>
        </p:spPr>
        <p:txBody>
          <a:bodyPr wrap="square" rtlCol="0">
            <a:spAutoFit/>
          </a:bodyPr>
          <a:lstStyle/>
          <a:p>
            <a:pPr algn="ctr"/>
            <a:r>
              <a:rPr lang="en-US" sz="1300" dirty="0">
                <a:solidFill>
                  <a:schemeClr val="bg1"/>
                </a:solidFill>
              </a:rPr>
              <a:t>Laura </a:t>
            </a:r>
          </a:p>
          <a:p>
            <a:pPr algn="ctr"/>
            <a:r>
              <a:rPr lang="en-US" sz="1300" dirty="0">
                <a:solidFill>
                  <a:schemeClr val="bg1"/>
                </a:solidFill>
              </a:rPr>
              <a:t>Tilley-</a:t>
            </a:r>
            <a:r>
              <a:rPr lang="en-US" sz="1300" dirty="0" err="1">
                <a:solidFill>
                  <a:schemeClr val="bg1"/>
                </a:solidFill>
              </a:rPr>
              <a:t>Stagni</a:t>
            </a:r>
            <a:br>
              <a:rPr lang="en-US" sz="1200" dirty="0">
                <a:solidFill>
                  <a:schemeClr val="bg1"/>
                </a:solidFill>
              </a:rPr>
            </a:br>
            <a:r>
              <a:rPr lang="en-US" sz="1100" dirty="0">
                <a:solidFill>
                  <a:schemeClr val="bg1"/>
                </a:solidFill>
              </a:rPr>
              <a:t>Change Management Lead</a:t>
            </a:r>
          </a:p>
        </p:txBody>
      </p:sp>
      <p:sp>
        <p:nvSpPr>
          <p:cNvPr id="33" name="TextBox 32">
            <a:extLst>
              <a:ext uri="{FF2B5EF4-FFF2-40B4-BE49-F238E27FC236}">
                <a16:creationId xmlns:a16="http://schemas.microsoft.com/office/drawing/2014/main" id="{FA3FE9C9-CB3A-90C8-C525-AB9BBF97F22B}"/>
              </a:ext>
            </a:extLst>
          </p:cNvPr>
          <p:cNvSpPr txBox="1"/>
          <p:nvPr/>
        </p:nvSpPr>
        <p:spPr>
          <a:xfrm>
            <a:off x="7278559" y="2271379"/>
            <a:ext cx="1184199" cy="830997"/>
          </a:xfrm>
          <a:prstGeom prst="rect">
            <a:avLst/>
          </a:prstGeom>
          <a:noFill/>
        </p:spPr>
        <p:txBody>
          <a:bodyPr wrap="square" rtlCol="0">
            <a:spAutoFit/>
          </a:bodyPr>
          <a:lstStyle/>
          <a:p>
            <a:pPr algn="ctr"/>
            <a:r>
              <a:rPr lang="en-US" sz="1300" dirty="0">
                <a:solidFill>
                  <a:schemeClr val="bg1"/>
                </a:solidFill>
              </a:rPr>
              <a:t>Leigh Marshall</a:t>
            </a:r>
            <a:br>
              <a:rPr lang="en-US" sz="1200" dirty="0">
                <a:solidFill>
                  <a:schemeClr val="bg1"/>
                </a:solidFill>
              </a:rPr>
            </a:br>
            <a:r>
              <a:rPr lang="en-US" sz="1100" dirty="0">
                <a:solidFill>
                  <a:schemeClr val="bg1"/>
                </a:solidFill>
              </a:rPr>
              <a:t>Change Specialist</a:t>
            </a:r>
          </a:p>
        </p:txBody>
      </p:sp>
      <p:sp>
        <p:nvSpPr>
          <p:cNvPr id="36" name="TextBox 35">
            <a:extLst>
              <a:ext uri="{FF2B5EF4-FFF2-40B4-BE49-F238E27FC236}">
                <a16:creationId xmlns:a16="http://schemas.microsoft.com/office/drawing/2014/main" id="{6A754457-49B8-C6C4-FC31-D0B8EDEECACC}"/>
              </a:ext>
            </a:extLst>
          </p:cNvPr>
          <p:cNvSpPr txBox="1"/>
          <p:nvPr/>
        </p:nvSpPr>
        <p:spPr>
          <a:xfrm>
            <a:off x="3923150" y="2262459"/>
            <a:ext cx="1184199" cy="677108"/>
          </a:xfrm>
          <a:prstGeom prst="rect">
            <a:avLst/>
          </a:prstGeom>
          <a:noFill/>
        </p:spPr>
        <p:txBody>
          <a:bodyPr wrap="square" rtlCol="0">
            <a:spAutoFit/>
          </a:bodyPr>
          <a:lstStyle/>
          <a:p>
            <a:pPr algn="ctr"/>
            <a:r>
              <a:rPr lang="en-US" sz="1300" dirty="0">
                <a:solidFill>
                  <a:schemeClr val="bg1"/>
                </a:solidFill>
              </a:rPr>
              <a:t>Terry McDowell</a:t>
            </a:r>
            <a:br>
              <a:rPr lang="en-US" sz="1200" dirty="0">
                <a:solidFill>
                  <a:schemeClr val="bg1"/>
                </a:solidFill>
              </a:rPr>
            </a:br>
            <a:r>
              <a:rPr lang="en-US" sz="1200" dirty="0">
                <a:solidFill>
                  <a:schemeClr val="bg1"/>
                </a:solidFill>
              </a:rPr>
              <a:t>Technical Lead</a:t>
            </a:r>
            <a:endParaRPr lang="en-US" sz="1100" dirty="0">
              <a:solidFill>
                <a:schemeClr val="bg1"/>
              </a:solidFill>
            </a:endParaRPr>
          </a:p>
        </p:txBody>
      </p:sp>
      <p:sp>
        <p:nvSpPr>
          <p:cNvPr id="37" name="TextBox 36">
            <a:extLst>
              <a:ext uri="{FF2B5EF4-FFF2-40B4-BE49-F238E27FC236}">
                <a16:creationId xmlns:a16="http://schemas.microsoft.com/office/drawing/2014/main" id="{81386AC4-CC02-2CE7-4B16-A2E752772716}"/>
              </a:ext>
            </a:extLst>
          </p:cNvPr>
          <p:cNvSpPr txBox="1"/>
          <p:nvPr/>
        </p:nvSpPr>
        <p:spPr>
          <a:xfrm>
            <a:off x="2920636" y="2262459"/>
            <a:ext cx="1184199" cy="661720"/>
          </a:xfrm>
          <a:prstGeom prst="rect">
            <a:avLst/>
          </a:prstGeom>
          <a:noFill/>
        </p:spPr>
        <p:txBody>
          <a:bodyPr wrap="square" rtlCol="0">
            <a:spAutoFit/>
          </a:bodyPr>
          <a:lstStyle/>
          <a:p>
            <a:pPr algn="ctr"/>
            <a:r>
              <a:rPr lang="en-US" sz="1300" dirty="0">
                <a:solidFill>
                  <a:schemeClr val="bg1"/>
                </a:solidFill>
              </a:rPr>
              <a:t>Tyler</a:t>
            </a:r>
          </a:p>
          <a:p>
            <a:pPr algn="ctr"/>
            <a:r>
              <a:rPr lang="en-US" sz="1300" dirty="0">
                <a:solidFill>
                  <a:schemeClr val="bg1"/>
                </a:solidFill>
              </a:rPr>
              <a:t>Carr</a:t>
            </a:r>
            <a:br>
              <a:rPr lang="en-US" sz="1200" dirty="0">
                <a:solidFill>
                  <a:schemeClr val="bg1"/>
                </a:solidFill>
              </a:rPr>
            </a:br>
            <a:r>
              <a:rPr lang="en-US" sz="1100" dirty="0">
                <a:solidFill>
                  <a:schemeClr val="bg1"/>
                </a:solidFill>
              </a:rPr>
              <a:t>Security Lead</a:t>
            </a:r>
          </a:p>
        </p:txBody>
      </p:sp>
      <p:sp>
        <p:nvSpPr>
          <p:cNvPr id="39" name="TextBox 38">
            <a:extLst>
              <a:ext uri="{FF2B5EF4-FFF2-40B4-BE49-F238E27FC236}">
                <a16:creationId xmlns:a16="http://schemas.microsoft.com/office/drawing/2014/main" id="{3FF82247-0246-7E5C-668F-3B6AD529C5AA}"/>
              </a:ext>
            </a:extLst>
          </p:cNvPr>
          <p:cNvSpPr txBox="1"/>
          <p:nvPr/>
        </p:nvSpPr>
        <p:spPr>
          <a:xfrm>
            <a:off x="2260830" y="3721694"/>
            <a:ext cx="1662320" cy="1246495"/>
          </a:xfrm>
          <a:prstGeom prst="rect">
            <a:avLst/>
          </a:prstGeom>
          <a:noFill/>
        </p:spPr>
        <p:txBody>
          <a:bodyPr wrap="square" rtlCol="0">
            <a:spAutoFit/>
          </a:bodyPr>
          <a:lstStyle/>
          <a:p>
            <a:pPr algn="ctr"/>
            <a:r>
              <a:rPr lang="en-US" sz="1200" dirty="0">
                <a:solidFill>
                  <a:schemeClr val="bg1"/>
                </a:solidFill>
              </a:rPr>
              <a:t>Reporting</a:t>
            </a:r>
            <a:br>
              <a:rPr lang="en-US" sz="1200" dirty="0">
                <a:solidFill>
                  <a:schemeClr val="bg1"/>
                </a:solidFill>
              </a:rPr>
            </a:br>
            <a:br>
              <a:rPr lang="en-US" sz="1100" dirty="0">
                <a:solidFill>
                  <a:schemeClr val="bg1"/>
                </a:solidFill>
              </a:rPr>
            </a:br>
            <a:r>
              <a:rPr lang="en-US" sz="1100" i="1" dirty="0">
                <a:solidFill>
                  <a:schemeClr val="bg1"/>
                </a:solidFill>
              </a:rPr>
              <a:t>Institutional Research &amp; Assessment</a:t>
            </a:r>
            <a:br>
              <a:rPr lang="en-US" dirty="0">
                <a:solidFill>
                  <a:schemeClr val="bg1"/>
                </a:solidFill>
              </a:rPr>
            </a:br>
            <a:endParaRPr lang="en-US" sz="1000" dirty="0">
              <a:solidFill>
                <a:schemeClr val="bg1"/>
              </a:solidFill>
            </a:endParaRPr>
          </a:p>
          <a:p>
            <a:pPr algn="ctr"/>
            <a:r>
              <a:rPr lang="en-US" sz="1000" dirty="0">
                <a:solidFill>
                  <a:schemeClr val="bg1"/>
                </a:solidFill>
              </a:rPr>
              <a:t>Divya </a:t>
            </a:r>
            <a:r>
              <a:rPr lang="en-US" sz="1000" dirty="0" err="1">
                <a:solidFill>
                  <a:schemeClr val="bg1"/>
                </a:solidFill>
              </a:rPr>
              <a:t>Muralidhara</a:t>
            </a:r>
            <a:br>
              <a:rPr lang="en-US" sz="1000" dirty="0">
                <a:solidFill>
                  <a:schemeClr val="bg1"/>
                </a:solidFill>
              </a:rPr>
            </a:br>
            <a:r>
              <a:rPr lang="en-US" sz="1000" dirty="0">
                <a:solidFill>
                  <a:schemeClr val="bg1"/>
                </a:solidFill>
              </a:rPr>
              <a:t>Research Analyst</a:t>
            </a:r>
          </a:p>
        </p:txBody>
      </p:sp>
      <p:sp>
        <p:nvSpPr>
          <p:cNvPr id="40" name="TextBox 39">
            <a:extLst>
              <a:ext uri="{FF2B5EF4-FFF2-40B4-BE49-F238E27FC236}">
                <a16:creationId xmlns:a16="http://schemas.microsoft.com/office/drawing/2014/main" id="{2F41C407-9653-2889-1ECD-98A2C009C012}"/>
              </a:ext>
            </a:extLst>
          </p:cNvPr>
          <p:cNvSpPr txBox="1"/>
          <p:nvPr/>
        </p:nvSpPr>
        <p:spPr>
          <a:xfrm>
            <a:off x="4140362" y="3739032"/>
            <a:ext cx="1852771" cy="1569660"/>
          </a:xfrm>
          <a:prstGeom prst="rect">
            <a:avLst/>
          </a:prstGeom>
          <a:noFill/>
        </p:spPr>
        <p:txBody>
          <a:bodyPr wrap="square" rtlCol="0">
            <a:spAutoFit/>
          </a:bodyPr>
          <a:lstStyle/>
          <a:p>
            <a:pPr algn="ctr"/>
            <a:r>
              <a:rPr lang="en-US" sz="1200" dirty="0">
                <a:solidFill>
                  <a:schemeClr val="bg1"/>
                </a:solidFill>
              </a:rPr>
              <a:t> Student Records &amp; Academic Foundation</a:t>
            </a:r>
            <a:br>
              <a:rPr lang="en-US" sz="1200" dirty="0">
                <a:solidFill>
                  <a:schemeClr val="bg1"/>
                </a:solidFill>
              </a:rPr>
            </a:br>
            <a:br>
              <a:rPr lang="en-US" sz="1100" dirty="0">
                <a:solidFill>
                  <a:schemeClr val="bg1"/>
                </a:solidFill>
              </a:rPr>
            </a:br>
            <a:r>
              <a:rPr lang="en-US" sz="1100" i="1" dirty="0">
                <a:solidFill>
                  <a:schemeClr val="bg1"/>
                </a:solidFill>
              </a:rPr>
              <a:t>Registrar’s Office</a:t>
            </a:r>
          </a:p>
          <a:p>
            <a:pPr algn="ctr"/>
            <a:endParaRPr lang="en-US" sz="1000" dirty="0">
              <a:solidFill>
                <a:schemeClr val="bg1"/>
              </a:solidFill>
            </a:endParaRPr>
          </a:p>
          <a:p>
            <a:pPr algn="ctr"/>
            <a:r>
              <a:rPr lang="en-US" sz="1000" dirty="0">
                <a:solidFill>
                  <a:schemeClr val="bg1"/>
                </a:solidFill>
              </a:rPr>
              <a:t>Robin Carr</a:t>
            </a:r>
            <a:br>
              <a:rPr lang="en-US" sz="1000" dirty="0">
                <a:solidFill>
                  <a:schemeClr val="bg1"/>
                </a:solidFill>
              </a:rPr>
            </a:br>
            <a:r>
              <a:rPr lang="en-US" sz="1000" dirty="0">
                <a:solidFill>
                  <a:schemeClr val="bg1"/>
                </a:solidFill>
              </a:rPr>
              <a:t>Director of Student Records</a:t>
            </a:r>
            <a:br>
              <a:rPr lang="en-US" sz="1000" dirty="0">
                <a:solidFill>
                  <a:schemeClr val="bg1"/>
                </a:solidFill>
              </a:rPr>
            </a:br>
            <a:r>
              <a:rPr lang="en-US" sz="1000" dirty="0">
                <a:solidFill>
                  <a:schemeClr val="bg1"/>
                </a:solidFill>
              </a:rPr>
              <a:t>Gina Daugherty</a:t>
            </a:r>
            <a:br>
              <a:rPr lang="en-US" sz="1000" dirty="0">
                <a:solidFill>
                  <a:schemeClr val="bg1"/>
                </a:solidFill>
              </a:rPr>
            </a:br>
            <a:r>
              <a:rPr lang="en-US" sz="1000" dirty="0">
                <a:solidFill>
                  <a:schemeClr val="bg1"/>
                </a:solidFill>
              </a:rPr>
              <a:t>Curriculum Manager</a:t>
            </a:r>
          </a:p>
        </p:txBody>
      </p:sp>
      <p:sp>
        <p:nvSpPr>
          <p:cNvPr id="41" name="TextBox 40">
            <a:extLst>
              <a:ext uri="{FF2B5EF4-FFF2-40B4-BE49-F238E27FC236}">
                <a16:creationId xmlns:a16="http://schemas.microsoft.com/office/drawing/2014/main" id="{99663B92-3E44-2C2E-E16F-469A00C88577}"/>
              </a:ext>
            </a:extLst>
          </p:cNvPr>
          <p:cNvSpPr txBox="1"/>
          <p:nvPr/>
        </p:nvSpPr>
        <p:spPr>
          <a:xfrm>
            <a:off x="6208339" y="3721694"/>
            <a:ext cx="1662320" cy="1231106"/>
          </a:xfrm>
          <a:prstGeom prst="rect">
            <a:avLst/>
          </a:prstGeom>
          <a:noFill/>
        </p:spPr>
        <p:txBody>
          <a:bodyPr wrap="square" rtlCol="0">
            <a:spAutoFit/>
          </a:bodyPr>
          <a:lstStyle/>
          <a:p>
            <a:pPr algn="ctr"/>
            <a:r>
              <a:rPr lang="en-US" sz="1200" dirty="0">
                <a:solidFill>
                  <a:schemeClr val="bg1"/>
                </a:solidFill>
              </a:rPr>
              <a:t>Financial Aid</a:t>
            </a:r>
          </a:p>
          <a:p>
            <a:pPr algn="ctr"/>
            <a:endParaRPr lang="en-US" sz="1100" dirty="0">
              <a:solidFill>
                <a:schemeClr val="bg1"/>
              </a:solidFill>
            </a:endParaRPr>
          </a:p>
          <a:p>
            <a:pPr algn="ctr"/>
            <a:r>
              <a:rPr lang="en-US" sz="1100" i="1" dirty="0">
                <a:solidFill>
                  <a:schemeClr val="bg1"/>
                </a:solidFill>
              </a:rPr>
              <a:t>Financial Aid</a:t>
            </a:r>
          </a:p>
          <a:p>
            <a:pPr algn="ctr"/>
            <a:endParaRPr lang="en-US" sz="1000" dirty="0">
              <a:solidFill>
                <a:schemeClr val="bg1"/>
              </a:solidFill>
            </a:endParaRPr>
          </a:p>
          <a:p>
            <a:pPr algn="ctr"/>
            <a:r>
              <a:rPr lang="en-US" sz="1000" dirty="0">
                <a:solidFill>
                  <a:schemeClr val="bg1"/>
                </a:solidFill>
              </a:rPr>
              <a:t>Phillip Blevins</a:t>
            </a:r>
            <a:br>
              <a:rPr lang="en-US" sz="1000" dirty="0">
                <a:solidFill>
                  <a:schemeClr val="bg1"/>
                </a:solidFill>
              </a:rPr>
            </a:br>
            <a:r>
              <a:rPr lang="en-US" sz="1000" dirty="0">
                <a:solidFill>
                  <a:schemeClr val="bg1"/>
                </a:solidFill>
              </a:rPr>
              <a:t>Director of Financial Aid &amp; Academic Scholarships</a:t>
            </a:r>
          </a:p>
        </p:txBody>
      </p:sp>
      <p:sp>
        <p:nvSpPr>
          <p:cNvPr id="42" name="TextBox 41">
            <a:extLst>
              <a:ext uri="{FF2B5EF4-FFF2-40B4-BE49-F238E27FC236}">
                <a16:creationId xmlns:a16="http://schemas.microsoft.com/office/drawing/2014/main" id="{2E58F804-1E77-3E45-3EC2-F722CC640ED8}"/>
              </a:ext>
            </a:extLst>
          </p:cNvPr>
          <p:cNvSpPr txBox="1"/>
          <p:nvPr/>
        </p:nvSpPr>
        <p:spPr>
          <a:xfrm>
            <a:off x="10243609" y="3729802"/>
            <a:ext cx="1662320" cy="1231106"/>
          </a:xfrm>
          <a:prstGeom prst="rect">
            <a:avLst/>
          </a:prstGeom>
          <a:noFill/>
        </p:spPr>
        <p:txBody>
          <a:bodyPr wrap="square" rtlCol="0">
            <a:spAutoFit/>
          </a:bodyPr>
          <a:lstStyle/>
          <a:p>
            <a:pPr algn="ctr"/>
            <a:r>
              <a:rPr lang="en-US" sz="1200" dirty="0">
                <a:solidFill>
                  <a:schemeClr val="bg1"/>
                </a:solidFill>
              </a:rPr>
              <a:t>Tech Support</a:t>
            </a:r>
          </a:p>
          <a:p>
            <a:pPr algn="ctr"/>
            <a:endParaRPr lang="en-US" sz="1100" dirty="0">
              <a:solidFill>
                <a:schemeClr val="bg1"/>
              </a:solidFill>
            </a:endParaRPr>
          </a:p>
          <a:p>
            <a:pPr algn="ctr"/>
            <a:r>
              <a:rPr lang="en-US" sz="1100" i="1" dirty="0">
                <a:solidFill>
                  <a:schemeClr val="bg1"/>
                </a:solidFill>
              </a:rPr>
              <a:t>Information Technology</a:t>
            </a:r>
          </a:p>
          <a:p>
            <a:pPr algn="ctr"/>
            <a:r>
              <a:rPr lang="en-US" sz="1000" dirty="0">
                <a:solidFill>
                  <a:schemeClr val="bg1"/>
                </a:solidFill>
              </a:rPr>
              <a:t> </a:t>
            </a:r>
            <a:br>
              <a:rPr lang="en-US" sz="1000" dirty="0">
                <a:solidFill>
                  <a:schemeClr val="bg1"/>
                </a:solidFill>
              </a:rPr>
            </a:br>
            <a:r>
              <a:rPr lang="en-US" sz="1000" dirty="0">
                <a:solidFill>
                  <a:schemeClr val="bg1"/>
                </a:solidFill>
              </a:rPr>
              <a:t>Allen Fields</a:t>
            </a:r>
          </a:p>
          <a:p>
            <a:pPr algn="ctr"/>
            <a:r>
              <a:rPr lang="en-US" sz="1000" dirty="0">
                <a:solidFill>
                  <a:schemeClr val="bg1"/>
                </a:solidFill>
              </a:rPr>
              <a:t>Director of </a:t>
            </a:r>
            <a:r>
              <a:rPr lang="en-US" sz="1000" dirty="0" err="1">
                <a:solidFill>
                  <a:schemeClr val="bg1"/>
                </a:solidFill>
              </a:rPr>
              <a:t>UAConnect</a:t>
            </a:r>
            <a:r>
              <a:rPr lang="en-US" sz="1000" dirty="0">
                <a:solidFill>
                  <a:schemeClr val="bg1"/>
                </a:solidFill>
              </a:rPr>
              <a:t> Support</a:t>
            </a:r>
          </a:p>
        </p:txBody>
      </p:sp>
      <p:sp>
        <p:nvSpPr>
          <p:cNvPr id="43" name="TextBox 42">
            <a:extLst>
              <a:ext uri="{FF2B5EF4-FFF2-40B4-BE49-F238E27FC236}">
                <a16:creationId xmlns:a16="http://schemas.microsoft.com/office/drawing/2014/main" id="{9EE7A707-D747-C9A4-F115-EC0F0B71E8DC}"/>
              </a:ext>
            </a:extLst>
          </p:cNvPr>
          <p:cNvSpPr txBox="1"/>
          <p:nvPr/>
        </p:nvSpPr>
        <p:spPr>
          <a:xfrm>
            <a:off x="264974" y="5656598"/>
            <a:ext cx="1704512" cy="1015663"/>
          </a:xfrm>
          <a:prstGeom prst="rect">
            <a:avLst/>
          </a:prstGeom>
          <a:noFill/>
        </p:spPr>
        <p:txBody>
          <a:bodyPr wrap="square" rtlCol="0">
            <a:spAutoFit/>
          </a:bodyPr>
          <a:lstStyle/>
          <a:p>
            <a:pPr algn="ctr"/>
            <a:r>
              <a:rPr lang="en-US" sz="1000" dirty="0">
                <a:solidFill>
                  <a:schemeClr val="bg1"/>
                </a:solidFill>
              </a:rPr>
              <a:t>LeAnn Suggs</a:t>
            </a:r>
            <a:br>
              <a:rPr lang="en-US" sz="1000" dirty="0">
                <a:solidFill>
                  <a:schemeClr val="bg1"/>
                </a:solidFill>
              </a:rPr>
            </a:br>
            <a:r>
              <a:rPr lang="en-US" sz="1000" dirty="0">
                <a:solidFill>
                  <a:schemeClr val="bg1"/>
                </a:solidFill>
              </a:rPr>
              <a:t>Assistant Director of </a:t>
            </a:r>
            <a:r>
              <a:rPr lang="en-US" sz="1000" dirty="0" err="1">
                <a:solidFill>
                  <a:schemeClr val="bg1"/>
                </a:solidFill>
              </a:rPr>
              <a:t>UAConnect</a:t>
            </a:r>
            <a:r>
              <a:rPr lang="en-US" sz="1000" dirty="0">
                <a:solidFill>
                  <a:schemeClr val="bg1"/>
                </a:solidFill>
              </a:rPr>
              <a:t> Support</a:t>
            </a:r>
            <a:br>
              <a:rPr lang="en-US" sz="1000" dirty="0">
                <a:solidFill>
                  <a:schemeClr val="bg1"/>
                </a:solidFill>
              </a:rPr>
            </a:br>
            <a:br>
              <a:rPr lang="en-US" sz="1000" dirty="0">
                <a:solidFill>
                  <a:schemeClr val="bg1"/>
                </a:solidFill>
              </a:rPr>
            </a:br>
            <a:r>
              <a:rPr lang="en-US" sz="1000" dirty="0">
                <a:solidFill>
                  <a:schemeClr val="bg1"/>
                </a:solidFill>
              </a:rPr>
              <a:t>Madison Bynum</a:t>
            </a:r>
            <a:br>
              <a:rPr lang="en-US" sz="1000" dirty="0">
                <a:solidFill>
                  <a:schemeClr val="bg1"/>
                </a:solidFill>
              </a:rPr>
            </a:br>
            <a:r>
              <a:rPr lang="en-US" sz="1000" dirty="0">
                <a:solidFill>
                  <a:schemeClr val="bg1"/>
                </a:solidFill>
              </a:rPr>
              <a:t>SLATE Admissions Manager</a:t>
            </a:r>
          </a:p>
        </p:txBody>
      </p:sp>
      <p:sp>
        <p:nvSpPr>
          <p:cNvPr id="44" name="TextBox 43">
            <a:extLst>
              <a:ext uri="{FF2B5EF4-FFF2-40B4-BE49-F238E27FC236}">
                <a16:creationId xmlns:a16="http://schemas.microsoft.com/office/drawing/2014/main" id="{60D29676-135E-F1FF-6436-BAC50B589FF2}"/>
              </a:ext>
            </a:extLst>
          </p:cNvPr>
          <p:cNvSpPr txBox="1"/>
          <p:nvPr/>
        </p:nvSpPr>
        <p:spPr>
          <a:xfrm>
            <a:off x="286070" y="3721694"/>
            <a:ext cx="1662320" cy="1723549"/>
          </a:xfrm>
          <a:prstGeom prst="rect">
            <a:avLst/>
          </a:prstGeom>
          <a:noFill/>
        </p:spPr>
        <p:txBody>
          <a:bodyPr wrap="square" rtlCol="0">
            <a:spAutoFit/>
          </a:bodyPr>
          <a:lstStyle/>
          <a:p>
            <a:pPr algn="ctr"/>
            <a:r>
              <a:rPr lang="en-US" sz="1200" dirty="0">
                <a:solidFill>
                  <a:schemeClr val="bg1"/>
                </a:solidFill>
              </a:rPr>
              <a:t>Recruitment &amp; Admissions</a:t>
            </a:r>
          </a:p>
          <a:p>
            <a:pPr algn="ctr"/>
            <a:endParaRPr lang="en-US" sz="1100" dirty="0">
              <a:solidFill>
                <a:schemeClr val="bg1"/>
              </a:solidFill>
            </a:endParaRPr>
          </a:p>
          <a:p>
            <a:pPr algn="ctr"/>
            <a:r>
              <a:rPr lang="en-US" sz="1100" i="1" dirty="0">
                <a:solidFill>
                  <a:schemeClr val="bg1"/>
                </a:solidFill>
              </a:rPr>
              <a:t>Admissions</a:t>
            </a:r>
          </a:p>
          <a:p>
            <a:pPr algn="ctr"/>
            <a:endParaRPr lang="en-US" sz="1000" dirty="0">
              <a:solidFill>
                <a:schemeClr val="bg1"/>
              </a:solidFill>
            </a:endParaRPr>
          </a:p>
          <a:p>
            <a:pPr algn="ctr"/>
            <a:r>
              <a:rPr lang="en-US" sz="1000" dirty="0">
                <a:solidFill>
                  <a:schemeClr val="bg1"/>
                </a:solidFill>
              </a:rPr>
              <a:t>Wendy Stouffer</a:t>
            </a:r>
            <a:br>
              <a:rPr lang="en-US" sz="1000" dirty="0">
                <a:solidFill>
                  <a:schemeClr val="bg1"/>
                </a:solidFill>
              </a:rPr>
            </a:br>
            <a:r>
              <a:rPr lang="en-US" sz="1000" dirty="0">
                <a:solidFill>
                  <a:schemeClr val="bg1"/>
                </a:solidFill>
              </a:rPr>
              <a:t>Assoc. VP for Enrollment Services &amp; Asst. Dean of Admissions &amp; Financial Aid</a:t>
            </a:r>
            <a:br>
              <a:rPr lang="en-US" sz="1000" dirty="0">
                <a:solidFill>
                  <a:schemeClr val="bg1"/>
                </a:solidFill>
              </a:rPr>
            </a:br>
            <a:endParaRPr lang="en-US" sz="1000" dirty="0">
              <a:solidFill>
                <a:schemeClr val="bg1"/>
              </a:solidFill>
            </a:endParaRPr>
          </a:p>
        </p:txBody>
      </p:sp>
      <p:sp>
        <p:nvSpPr>
          <p:cNvPr id="45" name="TextBox 44">
            <a:extLst>
              <a:ext uri="{FF2B5EF4-FFF2-40B4-BE49-F238E27FC236}">
                <a16:creationId xmlns:a16="http://schemas.microsoft.com/office/drawing/2014/main" id="{AFD9010C-7283-A69C-4C39-E1C210713B9A}"/>
              </a:ext>
            </a:extLst>
          </p:cNvPr>
          <p:cNvSpPr txBox="1"/>
          <p:nvPr/>
        </p:nvSpPr>
        <p:spPr>
          <a:xfrm>
            <a:off x="4201227" y="5701445"/>
            <a:ext cx="1704512" cy="707886"/>
          </a:xfrm>
          <a:prstGeom prst="rect">
            <a:avLst/>
          </a:prstGeom>
          <a:noFill/>
        </p:spPr>
        <p:txBody>
          <a:bodyPr wrap="square" rtlCol="0">
            <a:spAutoFit/>
          </a:bodyPr>
          <a:lstStyle/>
          <a:p>
            <a:pPr algn="ctr"/>
            <a:r>
              <a:rPr lang="en-US" sz="1000" dirty="0">
                <a:solidFill>
                  <a:schemeClr val="bg1"/>
                </a:solidFill>
              </a:rPr>
              <a:t>Jamie Boyd</a:t>
            </a:r>
            <a:br>
              <a:rPr lang="en-US" sz="1000" dirty="0">
                <a:solidFill>
                  <a:schemeClr val="bg1"/>
                </a:solidFill>
              </a:rPr>
            </a:br>
            <a:r>
              <a:rPr lang="en-US" sz="1000" dirty="0">
                <a:solidFill>
                  <a:schemeClr val="bg1"/>
                </a:solidFill>
              </a:rPr>
              <a:t>Academic Requirement and Course Eligibility Specialist</a:t>
            </a:r>
          </a:p>
        </p:txBody>
      </p:sp>
      <p:cxnSp>
        <p:nvCxnSpPr>
          <p:cNvPr id="47" name="Straight Connector 46">
            <a:extLst>
              <a:ext uri="{FF2B5EF4-FFF2-40B4-BE49-F238E27FC236}">
                <a16:creationId xmlns:a16="http://schemas.microsoft.com/office/drawing/2014/main" id="{2D615018-A7CE-42DA-8943-A9F1C885DA28}"/>
              </a:ext>
            </a:extLst>
          </p:cNvPr>
          <p:cNvCxnSpPr>
            <a:stCxn id="4" idx="3"/>
            <a:endCxn id="26" idx="1"/>
          </p:cNvCxnSpPr>
          <p:nvPr/>
        </p:nvCxnSpPr>
        <p:spPr>
          <a:xfrm>
            <a:off x="7776326" y="780060"/>
            <a:ext cx="1299329"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68" name="Elbow Connector 67">
            <a:extLst>
              <a:ext uri="{FF2B5EF4-FFF2-40B4-BE49-F238E27FC236}">
                <a16:creationId xmlns:a16="http://schemas.microsoft.com/office/drawing/2014/main" id="{74BE6C55-9407-6E69-04E6-F30DA5BFB585}"/>
              </a:ext>
            </a:extLst>
          </p:cNvPr>
          <p:cNvCxnSpPr>
            <a:cxnSpLocks/>
            <a:stCxn id="7" idx="3"/>
            <a:endCxn id="25" idx="0"/>
          </p:cNvCxnSpPr>
          <p:nvPr/>
        </p:nvCxnSpPr>
        <p:spPr>
          <a:xfrm>
            <a:off x="9248928" y="2474031"/>
            <a:ext cx="1825842" cy="1232979"/>
          </a:xfrm>
          <a:prstGeom prst="bentConnector2">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75" name="Elbow Connector 74">
            <a:extLst>
              <a:ext uri="{FF2B5EF4-FFF2-40B4-BE49-F238E27FC236}">
                <a16:creationId xmlns:a16="http://schemas.microsoft.com/office/drawing/2014/main" id="{AB5CD7C6-EB9C-C97E-D586-3DBF1A6B1713}"/>
              </a:ext>
            </a:extLst>
          </p:cNvPr>
          <p:cNvCxnSpPr>
            <a:cxnSpLocks/>
            <a:stCxn id="7" idx="1"/>
            <a:endCxn id="18" idx="0"/>
          </p:cNvCxnSpPr>
          <p:nvPr/>
        </p:nvCxnSpPr>
        <p:spPr>
          <a:xfrm rot="10800000" flipV="1">
            <a:off x="1117231" y="2474030"/>
            <a:ext cx="1843328" cy="1184853"/>
          </a:xfrm>
          <a:prstGeom prst="bentConnector2">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3B4E716-0EA3-1906-1A15-CB75ACF5AD6F}"/>
              </a:ext>
            </a:extLst>
          </p:cNvPr>
          <p:cNvCxnSpPr>
            <a:cxnSpLocks/>
            <a:stCxn id="4" idx="2"/>
            <a:endCxn id="7" idx="0"/>
          </p:cNvCxnSpPr>
          <p:nvPr/>
        </p:nvCxnSpPr>
        <p:spPr>
          <a:xfrm>
            <a:off x="6095999" y="1266130"/>
            <a:ext cx="8745" cy="233403"/>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22BE0676-A5ED-B1FF-1F2B-AD9A853A4A2F}"/>
              </a:ext>
            </a:extLst>
          </p:cNvPr>
          <p:cNvSpPr/>
          <p:nvPr/>
        </p:nvSpPr>
        <p:spPr>
          <a:xfrm>
            <a:off x="8171122" y="3697348"/>
            <a:ext cx="1772025" cy="1772239"/>
          </a:xfrm>
          <a:prstGeom prst="roundRect">
            <a:avLst/>
          </a:prstGeom>
          <a:solidFill>
            <a:srgbClr val="407DD6"/>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4785404-598F-DB03-A65D-A03CB4AD4153}"/>
              </a:ext>
            </a:extLst>
          </p:cNvPr>
          <p:cNvSpPr txBox="1"/>
          <p:nvPr/>
        </p:nvSpPr>
        <p:spPr>
          <a:xfrm>
            <a:off x="8225974" y="3737083"/>
            <a:ext cx="1662320" cy="1231106"/>
          </a:xfrm>
          <a:prstGeom prst="rect">
            <a:avLst/>
          </a:prstGeom>
          <a:noFill/>
        </p:spPr>
        <p:txBody>
          <a:bodyPr wrap="square" rtlCol="0">
            <a:spAutoFit/>
          </a:bodyPr>
          <a:lstStyle/>
          <a:p>
            <a:pPr algn="ctr"/>
            <a:r>
              <a:rPr lang="en-US" sz="1200" dirty="0">
                <a:solidFill>
                  <a:schemeClr val="bg1"/>
                </a:solidFill>
              </a:rPr>
              <a:t>Student Financials</a:t>
            </a:r>
          </a:p>
          <a:p>
            <a:pPr algn="ctr"/>
            <a:endParaRPr lang="en-US" sz="1100" dirty="0">
              <a:solidFill>
                <a:schemeClr val="bg1"/>
              </a:solidFill>
            </a:endParaRPr>
          </a:p>
          <a:p>
            <a:pPr algn="ctr"/>
            <a:r>
              <a:rPr lang="en-US" sz="1100" i="1" dirty="0">
                <a:solidFill>
                  <a:schemeClr val="bg1"/>
                </a:solidFill>
              </a:rPr>
              <a:t>Treasurer’s Office</a:t>
            </a:r>
          </a:p>
          <a:p>
            <a:pPr algn="ctr"/>
            <a:r>
              <a:rPr lang="en-US" sz="1000" dirty="0">
                <a:solidFill>
                  <a:schemeClr val="bg1"/>
                </a:solidFill>
              </a:rPr>
              <a:t> </a:t>
            </a:r>
            <a:br>
              <a:rPr lang="en-US" sz="1000" dirty="0">
                <a:solidFill>
                  <a:schemeClr val="bg1"/>
                </a:solidFill>
              </a:rPr>
            </a:br>
            <a:r>
              <a:rPr lang="en-US" sz="1000" dirty="0">
                <a:solidFill>
                  <a:schemeClr val="bg1"/>
                </a:solidFill>
              </a:rPr>
              <a:t>Jason Rankin</a:t>
            </a:r>
          </a:p>
          <a:p>
            <a:pPr algn="ctr"/>
            <a:r>
              <a:rPr lang="en-US" sz="1000" dirty="0">
                <a:solidFill>
                  <a:schemeClr val="bg1"/>
                </a:solidFill>
              </a:rPr>
              <a:t>Financial Systems Coordinator</a:t>
            </a:r>
          </a:p>
        </p:txBody>
      </p:sp>
      <p:cxnSp>
        <p:nvCxnSpPr>
          <p:cNvPr id="51" name="Straight Connector 50">
            <a:extLst>
              <a:ext uri="{FF2B5EF4-FFF2-40B4-BE49-F238E27FC236}">
                <a16:creationId xmlns:a16="http://schemas.microsoft.com/office/drawing/2014/main" id="{D7BB295E-1EE9-4F22-C1C6-04B71E226B29}"/>
              </a:ext>
            </a:extLst>
          </p:cNvPr>
          <p:cNvCxnSpPr>
            <a:stCxn id="18" idx="2"/>
            <a:endCxn id="43" idx="0"/>
          </p:cNvCxnSpPr>
          <p:nvPr/>
        </p:nvCxnSpPr>
        <p:spPr>
          <a:xfrm flipH="1">
            <a:off x="1117230" y="5431123"/>
            <a:ext cx="1" cy="225475"/>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6F478A0-689C-AE61-0B63-101942BC79AB}"/>
              </a:ext>
            </a:extLst>
          </p:cNvPr>
          <p:cNvCxnSpPr>
            <a:stCxn id="23" idx="2"/>
            <a:endCxn id="19" idx="0"/>
          </p:cNvCxnSpPr>
          <p:nvPr/>
        </p:nvCxnSpPr>
        <p:spPr>
          <a:xfrm flipH="1">
            <a:off x="5066748" y="5445110"/>
            <a:ext cx="1" cy="208685"/>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2F72326-08FA-4626-2DC8-C5F684F24A40}"/>
              </a:ext>
            </a:extLst>
          </p:cNvPr>
          <p:cNvCxnSpPr/>
          <p:nvPr/>
        </p:nvCxnSpPr>
        <p:spPr>
          <a:xfrm>
            <a:off x="3392746" y="3427610"/>
            <a:ext cx="0" cy="226973"/>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32D2D93-2F40-BE81-4C90-596812A21E05}"/>
              </a:ext>
            </a:extLst>
          </p:cNvPr>
          <p:cNvCxnSpPr>
            <a:endCxn id="24" idx="0"/>
          </p:cNvCxnSpPr>
          <p:nvPr/>
        </p:nvCxnSpPr>
        <p:spPr>
          <a:xfrm>
            <a:off x="7039499" y="3448529"/>
            <a:ext cx="2009" cy="213105"/>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4B0FB75A-DD4A-7282-32A9-93FA7872293A}"/>
              </a:ext>
            </a:extLst>
          </p:cNvPr>
          <p:cNvCxnSpPr/>
          <p:nvPr/>
        </p:nvCxnSpPr>
        <p:spPr>
          <a:xfrm>
            <a:off x="8686800" y="3458191"/>
            <a:ext cx="0" cy="248819"/>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DB403FA-8871-4010-5FD5-1DB83A8246C1}"/>
              </a:ext>
            </a:extLst>
          </p:cNvPr>
          <p:cNvCxnSpPr>
            <a:cxnSpLocks/>
            <a:stCxn id="23" idx="0"/>
          </p:cNvCxnSpPr>
          <p:nvPr/>
        </p:nvCxnSpPr>
        <p:spPr>
          <a:xfrm flipH="1" flipV="1">
            <a:off x="5066747" y="3442911"/>
            <a:ext cx="2" cy="22996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5AD560B-F6EE-042A-623D-8AEF9EACA03C}"/>
              </a:ext>
            </a:extLst>
          </p:cNvPr>
          <p:cNvSpPr txBox="1"/>
          <p:nvPr/>
        </p:nvSpPr>
        <p:spPr>
          <a:xfrm>
            <a:off x="8137363" y="2250049"/>
            <a:ext cx="1184199" cy="830997"/>
          </a:xfrm>
          <a:prstGeom prst="rect">
            <a:avLst/>
          </a:prstGeom>
          <a:noFill/>
        </p:spPr>
        <p:txBody>
          <a:bodyPr wrap="square" rtlCol="0">
            <a:spAutoFit/>
          </a:bodyPr>
          <a:lstStyle/>
          <a:p>
            <a:pPr algn="ctr"/>
            <a:r>
              <a:rPr lang="en-US" sz="1300" dirty="0">
                <a:solidFill>
                  <a:schemeClr val="bg1"/>
                </a:solidFill>
              </a:rPr>
              <a:t>Alyssa </a:t>
            </a:r>
            <a:br>
              <a:rPr lang="en-US" sz="1300" dirty="0">
                <a:solidFill>
                  <a:schemeClr val="bg1"/>
                </a:solidFill>
              </a:rPr>
            </a:br>
            <a:r>
              <a:rPr lang="en-US" sz="1300" dirty="0">
                <a:solidFill>
                  <a:schemeClr val="bg1"/>
                </a:solidFill>
              </a:rPr>
              <a:t>Frager</a:t>
            </a:r>
            <a:br>
              <a:rPr lang="en-US" sz="1200" dirty="0">
                <a:solidFill>
                  <a:schemeClr val="bg1"/>
                </a:solidFill>
              </a:rPr>
            </a:br>
            <a:r>
              <a:rPr lang="en-US" sz="1100" dirty="0">
                <a:solidFill>
                  <a:schemeClr val="bg1"/>
                </a:solidFill>
              </a:rPr>
              <a:t>Change Specialist</a:t>
            </a:r>
          </a:p>
        </p:txBody>
      </p:sp>
    </p:spTree>
    <p:extLst>
      <p:ext uri="{BB962C8B-B14F-4D97-AF65-F5344CB8AC3E}">
        <p14:creationId xmlns:p14="http://schemas.microsoft.com/office/powerpoint/2010/main" val="25627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192"/>
          <p:cNvSpPr/>
          <p:nvPr/>
        </p:nvSpPr>
        <p:spPr>
          <a:xfrm>
            <a:off x="331237" y="1293974"/>
            <a:ext cx="11442996" cy="284126"/>
          </a:xfrm>
          <a:prstGeom prst="roundRect">
            <a:avLst>
              <a:gd name="adj" fmla="val 0"/>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marL="121917" marR="0" lvl="0" indent="-121917" algn="ctr" defTabSz="91440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1200" cap="none" spc="0" normalizeH="0" baseline="0" noProof="0">
              <a:ln>
                <a:noFill/>
              </a:ln>
              <a:solidFill>
                <a:srgbClr val="616161"/>
              </a:solidFill>
              <a:effectLst/>
              <a:uLnTx/>
              <a:uFillTx/>
              <a:latin typeface="Segoe UI" panose="020B0502040204020203" pitchFamily="34" charset="0"/>
              <a:ea typeface="Arial"/>
              <a:cs typeface="Segoe UI" panose="020B0502040204020203" pitchFamily="34" charset="0"/>
              <a:sym typeface="Arial"/>
            </a:endParaRPr>
          </a:p>
        </p:txBody>
      </p:sp>
      <p:sp>
        <p:nvSpPr>
          <p:cNvPr id="1665" name="Google Shape;1665;p192"/>
          <p:cNvSpPr txBox="1"/>
          <p:nvPr/>
        </p:nvSpPr>
        <p:spPr>
          <a:xfrm>
            <a:off x="287196" y="727500"/>
            <a:ext cx="11490400" cy="328400"/>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Deploy Stage – 2024/2025</a:t>
            </a:r>
            <a:endParaRPr kumimoji="0" sz="1867" b="0" i="0" u="none" strike="noStrike" kern="1200" cap="none" spc="0" normalizeH="0" baseline="0" noProof="0" dirty="0">
              <a:ln>
                <a:noFill/>
              </a:ln>
              <a:solidFill>
                <a:srgbClr val="000000"/>
              </a:solidFill>
              <a:effectLst/>
              <a:uLnTx/>
              <a:uFillTx/>
              <a:latin typeface="Segoe UI" panose="020B0502040204020203" pitchFamily="34" charset="0"/>
              <a:ea typeface="Arial"/>
              <a:cs typeface="Segoe UI" panose="020B0502040204020203" pitchFamily="34" charset="0"/>
              <a:sym typeface="Arial"/>
            </a:endParaRPr>
          </a:p>
        </p:txBody>
      </p:sp>
      <p:sp>
        <p:nvSpPr>
          <p:cNvPr id="2" name="Text Placeholder 1">
            <a:extLst>
              <a:ext uri="{FF2B5EF4-FFF2-40B4-BE49-F238E27FC236}">
                <a16:creationId xmlns:a16="http://schemas.microsoft.com/office/drawing/2014/main" id="{CB012661-0528-4883-B1BA-A0EE706BDEC2}"/>
              </a:ext>
            </a:extLst>
          </p:cNvPr>
          <p:cNvSpPr>
            <a:spLocks noGrp="1"/>
          </p:cNvSpPr>
          <p:nvPr>
            <p:ph type="body" sz="quarter" idx="11"/>
          </p:nvPr>
        </p:nvSpPr>
        <p:spPr>
          <a:prstGeom prst="rect">
            <a:avLst/>
          </a:prstGeom>
        </p:spPr>
        <p:txBody>
          <a:bodyPr/>
          <a:lstStyle/>
          <a:p>
            <a:r>
              <a:rPr lang="en-US"/>
              <a:t>Cohort 2 Deployment Timeline</a:t>
            </a:r>
          </a:p>
        </p:txBody>
      </p:sp>
      <p:cxnSp>
        <p:nvCxnSpPr>
          <p:cNvPr id="12" name="Straight Connector 11">
            <a:extLst>
              <a:ext uri="{FF2B5EF4-FFF2-40B4-BE49-F238E27FC236}">
                <a16:creationId xmlns:a16="http://schemas.microsoft.com/office/drawing/2014/main" id="{783CC45A-407C-6A69-DD68-08BF93D04359}"/>
              </a:ext>
            </a:extLst>
          </p:cNvPr>
          <p:cNvCxnSpPr>
            <a:cxnSpLocks/>
          </p:cNvCxnSpPr>
          <p:nvPr/>
        </p:nvCxnSpPr>
        <p:spPr>
          <a:xfrm flipH="1">
            <a:off x="4710923" y="1591777"/>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631CD6-9EA4-8E7C-11DE-607698F8C13E}"/>
              </a:ext>
            </a:extLst>
          </p:cNvPr>
          <p:cNvCxnSpPr>
            <a:cxnSpLocks/>
          </p:cNvCxnSpPr>
          <p:nvPr/>
        </p:nvCxnSpPr>
        <p:spPr>
          <a:xfrm flipH="1">
            <a:off x="9431774" y="159137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Google Shape;1668;p192">
            <a:extLst>
              <a:ext uri="{FF2B5EF4-FFF2-40B4-BE49-F238E27FC236}">
                <a16:creationId xmlns:a16="http://schemas.microsoft.com/office/drawing/2014/main" id="{E8164BE4-B933-8E20-A4C1-2C653A2E70FF}"/>
              </a:ext>
            </a:extLst>
          </p:cNvPr>
          <p:cNvSpPr txBox="1"/>
          <p:nvPr/>
        </p:nvSpPr>
        <p:spPr>
          <a:xfrm>
            <a:off x="321176" y="1266093"/>
            <a:ext cx="2291702"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JUL ‘24</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5" name="Google Shape;1690;p192">
            <a:extLst>
              <a:ext uri="{FF2B5EF4-FFF2-40B4-BE49-F238E27FC236}">
                <a16:creationId xmlns:a16="http://schemas.microsoft.com/office/drawing/2014/main" id="{9AEDCDBB-3F9D-BA28-3F27-6283069C6011}"/>
              </a:ext>
            </a:extLst>
          </p:cNvPr>
          <p:cNvSpPr txBox="1"/>
          <p:nvPr/>
        </p:nvSpPr>
        <p:spPr>
          <a:xfrm>
            <a:off x="4710922" y="1000627"/>
            <a:ext cx="255943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rPr>
              <a:t>MTP1 – Milestone 2</a:t>
            </a:r>
            <a:endParaRPr kumimoji="0"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endParaRPr>
          </a:p>
        </p:txBody>
      </p:sp>
      <p:cxnSp>
        <p:nvCxnSpPr>
          <p:cNvPr id="36" name="Straight Connector 35">
            <a:extLst>
              <a:ext uri="{FF2B5EF4-FFF2-40B4-BE49-F238E27FC236}">
                <a16:creationId xmlns:a16="http://schemas.microsoft.com/office/drawing/2014/main" id="{A5B883C5-443F-3FB2-CCAF-43977B3A1336}"/>
              </a:ext>
            </a:extLst>
          </p:cNvPr>
          <p:cNvCxnSpPr>
            <a:cxnSpLocks/>
          </p:cNvCxnSpPr>
          <p:nvPr/>
        </p:nvCxnSpPr>
        <p:spPr>
          <a:xfrm flipH="1">
            <a:off x="7254306" y="1580559"/>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78F9DF-51E2-38AE-33D7-4F6EB419EFF6}"/>
              </a:ext>
            </a:extLst>
          </p:cNvPr>
          <p:cNvCxnSpPr>
            <a:cxnSpLocks/>
          </p:cNvCxnSpPr>
          <p:nvPr/>
        </p:nvCxnSpPr>
        <p:spPr>
          <a:xfrm flipH="1">
            <a:off x="8055290" y="1588330"/>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779A191-AF46-8C88-0182-DA7EB4FC3425}"/>
              </a:ext>
            </a:extLst>
          </p:cNvPr>
          <p:cNvCxnSpPr>
            <a:cxnSpLocks/>
          </p:cNvCxnSpPr>
          <p:nvPr/>
        </p:nvCxnSpPr>
        <p:spPr>
          <a:xfrm flipH="1">
            <a:off x="11747168" y="1589285"/>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Google Shape;1668;p192">
            <a:extLst>
              <a:ext uri="{FF2B5EF4-FFF2-40B4-BE49-F238E27FC236}">
                <a16:creationId xmlns:a16="http://schemas.microsoft.com/office/drawing/2014/main" id="{BAA1FE54-2C2B-1A3C-2CC2-BF8BA57889CE}"/>
              </a:ext>
            </a:extLst>
          </p:cNvPr>
          <p:cNvSpPr txBox="1"/>
          <p:nvPr/>
        </p:nvSpPr>
        <p:spPr>
          <a:xfrm>
            <a:off x="2542570" y="1266093"/>
            <a:ext cx="78953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AUG</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5" name="Google Shape;1668;p192">
            <a:extLst>
              <a:ext uri="{FF2B5EF4-FFF2-40B4-BE49-F238E27FC236}">
                <a16:creationId xmlns:a16="http://schemas.microsoft.com/office/drawing/2014/main" id="{02E41AE3-EC7A-27A5-8938-2AFF976344FF}"/>
              </a:ext>
            </a:extLst>
          </p:cNvPr>
          <p:cNvSpPr txBox="1"/>
          <p:nvPr/>
        </p:nvSpPr>
        <p:spPr>
          <a:xfrm>
            <a:off x="3376227" y="1266093"/>
            <a:ext cx="691040"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SEP</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6" name="Google Shape;1668;p192">
            <a:extLst>
              <a:ext uri="{FF2B5EF4-FFF2-40B4-BE49-F238E27FC236}">
                <a16:creationId xmlns:a16="http://schemas.microsoft.com/office/drawing/2014/main" id="{99A5B945-24B8-8AF7-A9BF-AD0BD11EBAAE}"/>
              </a:ext>
            </a:extLst>
          </p:cNvPr>
          <p:cNvSpPr txBox="1"/>
          <p:nvPr/>
        </p:nvSpPr>
        <p:spPr>
          <a:xfrm>
            <a:off x="4056403" y="1266093"/>
            <a:ext cx="673403"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OCT</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47" name="Graphic 46" descr="Users with solid fill">
            <a:extLst>
              <a:ext uri="{FF2B5EF4-FFF2-40B4-BE49-F238E27FC236}">
                <a16:creationId xmlns:a16="http://schemas.microsoft.com/office/drawing/2014/main" id="{8E2DCD46-0064-B121-EA8A-E74BA4AFB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785" y="1573745"/>
            <a:ext cx="914400" cy="914400"/>
          </a:xfrm>
          <a:prstGeom prst="rect">
            <a:avLst/>
          </a:prstGeom>
        </p:spPr>
      </p:pic>
      <p:sp>
        <p:nvSpPr>
          <p:cNvPr id="48" name="TextBox 47">
            <a:extLst>
              <a:ext uri="{FF2B5EF4-FFF2-40B4-BE49-F238E27FC236}">
                <a16:creationId xmlns:a16="http://schemas.microsoft.com/office/drawing/2014/main" id="{3677DCC8-8CAB-F853-D3C2-528BF50B44E5}"/>
              </a:ext>
            </a:extLst>
          </p:cNvPr>
          <p:cNvSpPr txBox="1"/>
          <p:nvPr/>
        </p:nvSpPr>
        <p:spPr>
          <a:xfrm>
            <a:off x="4790982" y="2328101"/>
            <a:ext cx="2310910" cy="1169551"/>
          </a:xfrm>
          <a:prstGeom prst="rect">
            <a:avLst/>
          </a:prstGeom>
          <a:solidFill>
            <a:srgbClr val="FFFFFF">
              <a:alpha val="8549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Curriculum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Registrar Staff,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Financial Aid Staff,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Students (for FA Self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Third Party (parents/guardians for FA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9D2235"/>
              </a:solidFill>
              <a:effectLst/>
              <a:uLnTx/>
              <a:uFillTx/>
              <a:latin typeface="Segoe UI" panose="020B0502040204020203" pitchFamily="34" charset="0"/>
              <a:ea typeface="+mn-ea"/>
              <a:cs typeface="Segoe UI" panose="020B0502040204020203" pitchFamily="34" charset="0"/>
            </a:endParaRPr>
          </a:p>
        </p:txBody>
      </p:sp>
      <p:sp>
        <p:nvSpPr>
          <p:cNvPr id="49" name="TextBox 48">
            <a:extLst>
              <a:ext uri="{FF2B5EF4-FFF2-40B4-BE49-F238E27FC236}">
                <a16:creationId xmlns:a16="http://schemas.microsoft.com/office/drawing/2014/main" id="{66BF80A3-7A9A-A503-1311-2204E6E8D39D}"/>
              </a:ext>
            </a:extLst>
          </p:cNvPr>
          <p:cNvSpPr txBox="1"/>
          <p:nvPr/>
        </p:nvSpPr>
        <p:spPr>
          <a:xfrm>
            <a:off x="4750676" y="3551119"/>
            <a:ext cx="2381664" cy="209288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 Core/Personal Data</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Curriculum Management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FA Verifications Packaging/ISIRs/Awards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Immigration, IDs, Residency</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Cohorts, Courses/Course Sections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Matriculations, Registrations, Completions, Overrides,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Snapshots, Honors, Instructor Eligibility, Student Academics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(Tests/Transfer Cred, Ext Transcripts)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 Holds</a:t>
            </a:r>
          </a:p>
        </p:txBody>
      </p:sp>
      <p:sp>
        <p:nvSpPr>
          <p:cNvPr id="50" name="TextBox 49">
            <a:extLst>
              <a:ext uri="{FF2B5EF4-FFF2-40B4-BE49-F238E27FC236}">
                <a16:creationId xmlns:a16="http://schemas.microsoft.com/office/drawing/2014/main" id="{4E8E400F-7D46-CF29-D695-9BE09CBBF4E2}"/>
              </a:ext>
            </a:extLst>
          </p:cNvPr>
          <p:cNvSpPr txBox="1"/>
          <p:nvPr/>
        </p:nvSpPr>
        <p:spPr>
          <a:xfrm>
            <a:off x="5484053" y="3278631"/>
            <a:ext cx="1079063" cy="307777"/>
          </a:xfrm>
          <a:prstGeom prst="rect">
            <a:avLst/>
          </a:prstGeom>
          <a:solidFill>
            <a:srgbClr val="FFFFFF">
              <a:alpha val="8745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838"/>
                </a:solidFill>
                <a:effectLst/>
                <a:uLnTx/>
                <a:uFillTx/>
                <a:latin typeface="Segoe UI"/>
                <a:ea typeface="+mn-ea"/>
                <a:cs typeface="+mn-cs"/>
              </a:rPr>
              <a:t>Scope</a:t>
            </a:r>
          </a:p>
        </p:txBody>
      </p:sp>
      <p:cxnSp>
        <p:nvCxnSpPr>
          <p:cNvPr id="51" name="Straight Connector 50">
            <a:extLst>
              <a:ext uri="{FF2B5EF4-FFF2-40B4-BE49-F238E27FC236}">
                <a16:creationId xmlns:a16="http://schemas.microsoft.com/office/drawing/2014/main" id="{52FAC9B1-8ED5-3E58-C7DE-022E5B1904FC}"/>
              </a:ext>
            </a:extLst>
          </p:cNvPr>
          <p:cNvCxnSpPr>
            <a:cxnSpLocks/>
          </p:cNvCxnSpPr>
          <p:nvPr/>
        </p:nvCxnSpPr>
        <p:spPr>
          <a:xfrm flipH="1">
            <a:off x="4793824" y="1591605"/>
            <a:ext cx="7859" cy="42976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Star: 5 Points 5">
            <a:extLst>
              <a:ext uri="{FF2B5EF4-FFF2-40B4-BE49-F238E27FC236}">
                <a16:creationId xmlns:a16="http://schemas.microsoft.com/office/drawing/2014/main" id="{FBA41B60-0285-ACF2-56D5-1A8D5909F9CF}"/>
              </a:ext>
            </a:extLst>
          </p:cNvPr>
          <p:cNvSpPr/>
          <p:nvPr/>
        </p:nvSpPr>
        <p:spPr>
          <a:xfrm>
            <a:off x="4478072" y="5947980"/>
            <a:ext cx="631504" cy="505986"/>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2235"/>
              </a:solidFill>
              <a:effectLst/>
              <a:uLnTx/>
              <a:uFillTx/>
              <a:latin typeface="Segoe UI"/>
              <a:ea typeface="+mn-ea"/>
              <a:cs typeface="+mn-cs"/>
            </a:endParaRPr>
          </a:p>
        </p:txBody>
      </p:sp>
      <p:sp>
        <p:nvSpPr>
          <p:cNvPr id="53" name="TextBox 52">
            <a:extLst>
              <a:ext uri="{FF2B5EF4-FFF2-40B4-BE49-F238E27FC236}">
                <a16:creationId xmlns:a16="http://schemas.microsoft.com/office/drawing/2014/main" id="{538539B5-C5A6-BD2A-15C4-081DE1F05B0D}"/>
              </a:ext>
            </a:extLst>
          </p:cNvPr>
          <p:cNvSpPr txBox="1"/>
          <p:nvPr/>
        </p:nvSpPr>
        <p:spPr>
          <a:xfrm>
            <a:off x="4822961" y="5767065"/>
            <a:ext cx="753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2235"/>
                </a:solidFill>
                <a:effectLst/>
                <a:uLnTx/>
                <a:uFillTx/>
                <a:latin typeface="Segoe UI"/>
                <a:ea typeface="+mn-ea"/>
                <a:cs typeface="+mn-cs"/>
              </a:rPr>
              <a:t>Nov</a:t>
            </a:r>
          </a:p>
        </p:txBody>
      </p:sp>
      <p:sp>
        <p:nvSpPr>
          <p:cNvPr id="54" name="Google Shape;1668;p192">
            <a:extLst>
              <a:ext uri="{FF2B5EF4-FFF2-40B4-BE49-F238E27FC236}">
                <a16:creationId xmlns:a16="http://schemas.microsoft.com/office/drawing/2014/main" id="{D9BF2517-A11D-DBEA-F222-4AA551D73242}"/>
              </a:ext>
            </a:extLst>
          </p:cNvPr>
          <p:cNvSpPr txBox="1"/>
          <p:nvPr/>
        </p:nvSpPr>
        <p:spPr>
          <a:xfrm>
            <a:off x="4726977" y="1266093"/>
            <a:ext cx="251671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NOV ‘24</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9" name="Google Shape;1668;p192">
            <a:extLst>
              <a:ext uri="{FF2B5EF4-FFF2-40B4-BE49-F238E27FC236}">
                <a16:creationId xmlns:a16="http://schemas.microsoft.com/office/drawing/2014/main" id="{F4C6F4D7-C4EF-4B54-F813-933DAA9FC98C}"/>
              </a:ext>
            </a:extLst>
          </p:cNvPr>
          <p:cNvSpPr txBox="1"/>
          <p:nvPr/>
        </p:nvSpPr>
        <p:spPr>
          <a:xfrm>
            <a:off x="7262707" y="1269537"/>
            <a:ext cx="80581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DEC</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cxnSp>
        <p:nvCxnSpPr>
          <p:cNvPr id="60" name="Straight Connector 59">
            <a:extLst>
              <a:ext uri="{FF2B5EF4-FFF2-40B4-BE49-F238E27FC236}">
                <a16:creationId xmlns:a16="http://schemas.microsoft.com/office/drawing/2014/main" id="{812AE2CA-38C5-9000-318C-7765E765EF30}"/>
              </a:ext>
            </a:extLst>
          </p:cNvPr>
          <p:cNvCxnSpPr>
            <a:cxnSpLocks/>
          </p:cNvCxnSpPr>
          <p:nvPr/>
        </p:nvCxnSpPr>
        <p:spPr>
          <a:xfrm flipH="1">
            <a:off x="3322299" y="1604318"/>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01015A-6A57-2320-431D-0701555F9CB2}"/>
              </a:ext>
            </a:extLst>
          </p:cNvPr>
          <p:cNvCxnSpPr>
            <a:cxnSpLocks/>
          </p:cNvCxnSpPr>
          <p:nvPr/>
        </p:nvCxnSpPr>
        <p:spPr>
          <a:xfrm flipH="1">
            <a:off x="316074" y="158500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64B9F67-4D3C-B09E-49BC-66CEF8CE2377}"/>
              </a:ext>
            </a:extLst>
          </p:cNvPr>
          <p:cNvCxnSpPr>
            <a:cxnSpLocks/>
          </p:cNvCxnSpPr>
          <p:nvPr/>
        </p:nvCxnSpPr>
        <p:spPr>
          <a:xfrm flipH="1">
            <a:off x="2551164" y="1580559"/>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B5504E-DB43-BCA7-D57A-445E53877DB0}"/>
              </a:ext>
            </a:extLst>
          </p:cNvPr>
          <p:cNvCxnSpPr>
            <a:cxnSpLocks/>
          </p:cNvCxnSpPr>
          <p:nvPr/>
        </p:nvCxnSpPr>
        <p:spPr>
          <a:xfrm flipH="1">
            <a:off x="4031948" y="1573879"/>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3" name="Straight Connector 1602">
            <a:extLst>
              <a:ext uri="{FF2B5EF4-FFF2-40B4-BE49-F238E27FC236}">
                <a16:creationId xmlns:a16="http://schemas.microsoft.com/office/drawing/2014/main" id="{435D1AC2-8C4C-D884-E4EF-CDD9D7FB469C}"/>
              </a:ext>
            </a:extLst>
          </p:cNvPr>
          <p:cNvCxnSpPr>
            <a:cxnSpLocks/>
          </p:cNvCxnSpPr>
          <p:nvPr/>
        </p:nvCxnSpPr>
        <p:spPr>
          <a:xfrm flipH="1">
            <a:off x="8750252" y="1597937"/>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604" name="TextBox 1603">
            <a:extLst>
              <a:ext uri="{FF2B5EF4-FFF2-40B4-BE49-F238E27FC236}">
                <a16:creationId xmlns:a16="http://schemas.microsoft.com/office/drawing/2014/main" id="{379B19D1-4A6F-BD47-E6C2-E20581F7BEC5}"/>
              </a:ext>
            </a:extLst>
          </p:cNvPr>
          <p:cNvSpPr txBox="1"/>
          <p:nvPr/>
        </p:nvSpPr>
        <p:spPr>
          <a:xfrm>
            <a:off x="486806" y="4297372"/>
            <a:ext cx="95179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2235"/>
                </a:solidFill>
                <a:effectLst/>
                <a:uLnTx/>
                <a:uFillTx/>
                <a:latin typeface="Segoe UI"/>
                <a:ea typeface="+mn-ea"/>
                <a:cs typeface="+mn-cs"/>
              </a:rPr>
              <a:t>July</a:t>
            </a:r>
          </a:p>
        </p:txBody>
      </p:sp>
      <p:cxnSp>
        <p:nvCxnSpPr>
          <p:cNvPr id="1605" name="Straight Connector 1604">
            <a:extLst>
              <a:ext uri="{FF2B5EF4-FFF2-40B4-BE49-F238E27FC236}">
                <a16:creationId xmlns:a16="http://schemas.microsoft.com/office/drawing/2014/main" id="{4647A7D8-F208-8096-DFEC-5A8354D92ABB}"/>
              </a:ext>
            </a:extLst>
          </p:cNvPr>
          <p:cNvCxnSpPr>
            <a:cxnSpLocks/>
          </p:cNvCxnSpPr>
          <p:nvPr/>
        </p:nvCxnSpPr>
        <p:spPr>
          <a:xfrm flipH="1">
            <a:off x="433903" y="1600449"/>
            <a:ext cx="6246"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606" name="Graphic 1605" descr="Users with solid fill">
            <a:extLst>
              <a:ext uri="{FF2B5EF4-FFF2-40B4-BE49-F238E27FC236}">
                <a16:creationId xmlns:a16="http://schemas.microsoft.com/office/drawing/2014/main" id="{1A8E0272-662C-9B41-1536-A6233EE8BD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823" y="1594133"/>
            <a:ext cx="914400" cy="914400"/>
          </a:xfrm>
          <a:prstGeom prst="rect">
            <a:avLst/>
          </a:prstGeom>
        </p:spPr>
      </p:pic>
      <p:sp>
        <p:nvSpPr>
          <p:cNvPr id="1607" name="TextBox 1606">
            <a:extLst>
              <a:ext uri="{FF2B5EF4-FFF2-40B4-BE49-F238E27FC236}">
                <a16:creationId xmlns:a16="http://schemas.microsoft.com/office/drawing/2014/main" id="{1920FA43-91EA-8A4D-8460-BC890035D00A}"/>
              </a:ext>
            </a:extLst>
          </p:cNvPr>
          <p:cNvSpPr txBox="1"/>
          <p:nvPr/>
        </p:nvSpPr>
        <p:spPr>
          <a:xfrm>
            <a:off x="411568" y="2323588"/>
            <a:ext cx="21413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Admissions Staff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Applicants for Fall 2025</a:t>
            </a:r>
          </a:p>
        </p:txBody>
      </p:sp>
      <p:sp>
        <p:nvSpPr>
          <p:cNvPr id="1608" name="TextBox 1607">
            <a:extLst>
              <a:ext uri="{FF2B5EF4-FFF2-40B4-BE49-F238E27FC236}">
                <a16:creationId xmlns:a16="http://schemas.microsoft.com/office/drawing/2014/main" id="{8E8351B2-237A-F127-1208-11810149934F}"/>
              </a:ext>
            </a:extLst>
          </p:cNvPr>
          <p:cNvSpPr txBox="1"/>
          <p:nvPr/>
        </p:nvSpPr>
        <p:spPr>
          <a:xfrm>
            <a:off x="379438" y="3312231"/>
            <a:ext cx="2163132" cy="55399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Admissions for all programs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Application Fees/Deposits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Additional Foundation</a:t>
            </a:r>
          </a:p>
        </p:txBody>
      </p:sp>
      <p:sp>
        <p:nvSpPr>
          <p:cNvPr id="1609" name="Star: 5 Points 5">
            <a:extLst>
              <a:ext uri="{FF2B5EF4-FFF2-40B4-BE49-F238E27FC236}">
                <a16:creationId xmlns:a16="http://schemas.microsoft.com/office/drawing/2014/main" id="{DDC4F8B1-07A3-A5B2-A8DF-6BBD2005DDD9}"/>
              </a:ext>
            </a:extLst>
          </p:cNvPr>
          <p:cNvSpPr/>
          <p:nvPr/>
        </p:nvSpPr>
        <p:spPr>
          <a:xfrm>
            <a:off x="114462" y="4432973"/>
            <a:ext cx="631504" cy="505986"/>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2235"/>
              </a:solidFill>
              <a:effectLst/>
              <a:uLnTx/>
              <a:uFillTx/>
              <a:latin typeface="Segoe UI"/>
              <a:ea typeface="+mn-ea"/>
              <a:cs typeface="+mn-cs"/>
            </a:endParaRPr>
          </a:p>
        </p:txBody>
      </p:sp>
      <p:sp>
        <p:nvSpPr>
          <p:cNvPr id="1610" name="TextBox 1609">
            <a:extLst>
              <a:ext uri="{FF2B5EF4-FFF2-40B4-BE49-F238E27FC236}">
                <a16:creationId xmlns:a16="http://schemas.microsoft.com/office/drawing/2014/main" id="{4A7F18E8-1D46-E2E6-FC64-51BDF7976EE4}"/>
              </a:ext>
            </a:extLst>
          </p:cNvPr>
          <p:cNvSpPr txBox="1"/>
          <p:nvPr/>
        </p:nvSpPr>
        <p:spPr>
          <a:xfrm>
            <a:off x="942701" y="3006955"/>
            <a:ext cx="10790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838"/>
                </a:solidFill>
                <a:effectLst/>
                <a:uLnTx/>
                <a:uFillTx/>
                <a:latin typeface="Segoe UI"/>
                <a:ea typeface="+mn-ea"/>
                <a:cs typeface="+mn-cs"/>
              </a:rPr>
              <a:t>Scope</a:t>
            </a:r>
          </a:p>
        </p:txBody>
      </p:sp>
      <p:sp>
        <p:nvSpPr>
          <p:cNvPr id="1611" name="Google Shape;1690;p192">
            <a:extLst>
              <a:ext uri="{FF2B5EF4-FFF2-40B4-BE49-F238E27FC236}">
                <a16:creationId xmlns:a16="http://schemas.microsoft.com/office/drawing/2014/main" id="{68B12478-1F6B-E43E-FFE3-29DADBBD3871}"/>
              </a:ext>
            </a:extLst>
          </p:cNvPr>
          <p:cNvSpPr txBox="1"/>
          <p:nvPr/>
        </p:nvSpPr>
        <p:spPr>
          <a:xfrm>
            <a:off x="317141" y="1000627"/>
            <a:ext cx="2299772"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rPr>
              <a:t>MTP1 – Milestone 1 </a:t>
            </a:r>
            <a:endParaRPr kumimoji="0"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endParaRPr>
          </a:p>
        </p:txBody>
      </p:sp>
      <p:sp>
        <p:nvSpPr>
          <p:cNvPr id="3" name="Google Shape;1668;p192">
            <a:extLst>
              <a:ext uri="{FF2B5EF4-FFF2-40B4-BE49-F238E27FC236}">
                <a16:creationId xmlns:a16="http://schemas.microsoft.com/office/drawing/2014/main" id="{97C1B8C0-2FA0-06C3-A0D1-F2CA3DE85F5B}"/>
              </a:ext>
            </a:extLst>
          </p:cNvPr>
          <p:cNvSpPr txBox="1"/>
          <p:nvPr/>
        </p:nvSpPr>
        <p:spPr>
          <a:xfrm>
            <a:off x="8058119" y="1269537"/>
            <a:ext cx="70818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JAN</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 name="Google Shape;1668;p192">
            <a:extLst>
              <a:ext uri="{FF2B5EF4-FFF2-40B4-BE49-F238E27FC236}">
                <a16:creationId xmlns:a16="http://schemas.microsoft.com/office/drawing/2014/main" id="{539B49F0-E491-272D-9D11-F8706072E657}"/>
              </a:ext>
            </a:extLst>
          </p:cNvPr>
          <p:cNvSpPr txBox="1"/>
          <p:nvPr/>
        </p:nvSpPr>
        <p:spPr>
          <a:xfrm>
            <a:off x="8750252" y="1269537"/>
            <a:ext cx="708187"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FEB</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 name="Google Shape;1668;p192">
            <a:extLst>
              <a:ext uri="{FF2B5EF4-FFF2-40B4-BE49-F238E27FC236}">
                <a16:creationId xmlns:a16="http://schemas.microsoft.com/office/drawing/2014/main" id="{F5465670-D7FE-1CEA-1481-D7CBC39BA96B}"/>
              </a:ext>
            </a:extLst>
          </p:cNvPr>
          <p:cNvSpPr txBox="1"/>
          <p:nvPr/>
        </p:nvSpPr>
        <p:spPr>
          <a:xfrm>
            <a:off x="9445214" y="1269537"/>
            <a:ext cx="2301953"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MAR ‘25</a:t>
            </a:r>
            <a:endParaRPr kumimoji="0" sz="1867"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7" name="Graphic 6" descr="Users with solid fill">
            <a:extLst>
              <a:ext uri="{FF2B5EF4-FFF2-40B4-BE49-F238E27FC236}">
                <a16:creationId xmlns:a16="http://schemas.microsoft.com/office/drawing/2014/main" id="{15689EA4-FCDF-9693-5581-9FA896616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5052" y="1523330"/>
            <a:ext cx="914400" cy="914400"/>
          </a:xfrm>
          <a:prstGeom prst="rect">
            <a:avLst/>
          </a:prstGeom>
        </p:spPr>
      </p:pic>
      <p:sp>
        <p:nvSpPr>
          <p:cNvPr id="8" name="TextBox 7">
            <a:extLst>
              <a:ext uri="{FF2B5EF4-FFF2-40B4-BE49-F238E27FC236}">
                <a16:creationId xmlns:a16="http://schemas.microsoft.com/office/drawing/2014/main" id="{081DDBC9-7AEC-56D7-6B55-4BD729FB7C67}"/>
              </a:ext>
            </a:extLst>
          </p:cNvPr>
          <p:cNvSpPr txBox="1"/>
          <p:nvPr/>
        </p:nvSpPr>
        <p:spPr>
          <a:xfrm>
            <a:off x="9660368" y="2266751"/>
            <a:ext cx="190977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Advisors,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Registrar’s Staff,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Faculty/Dept Staff,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Third Party (Parents/Guardians)</a:t>
            </a:r>
          </a:p>
        </p:txBody>
      </p:sp>
      <p:sp>
        <p:nvSpPr>
          <p:cNvPr id="9" name="TextBox 8">
            <a:extLst>
              <a:ext uri="{FF2B5EF4-FFF2-40B4-BE49-F238E27FC236}">
                <a16:creationId xmlns:a16="http://schemas.microsoft.com/office/drawing/2014/main" id="{4871F7DE-02B0-5EB7-105D-1DBB4B714E81}"/>
              </a:ext>
            </a:extLst>
          </p:cNvPr>
          <p:cNvSpPr txBox="1"/>
          <p:nvPr/>
        </p:nvSpPr>
        <p:spPr>
          <a:xfrm>
            <a:off x="9419586" y="3528191"/>
            <a:ext cx="2311528" cy="209288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Add’l Core and Academic Foundation</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 Records, Registration</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Academic Advising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 Financials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Financial Aid</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Advisor Assignment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Assign Roles – Cohorts, Assign Roles - Direct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Course Fees/Fee Groups,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Course Section Fees/Fee Groups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Historical Students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Student Notes</a:t>
            </a:r>
          </a:p>
        </p:txBody>
      </p:sp>
      <p:sp>
        <p:nvSpPr>
          <p:cNvPr id="10" name="TextBox 9">
            <a:extLst>
              <a:ext uri="{FF2B5EF4-FFF2-40B4-BE49-F238E27FC236}">
                <a16:creationId xmlns:a16="http://schemas.microsoft.com/office/drawing/2014/main" id="{FFAEB41F-B42A-09CB-DD10-03EC1844D785}"/>
              </a:ext>
            </a:extLst>
          </p:cNvPr>
          <p:cNvSpPr txBox="1"/>
          <p:nvPr/>
        </p:nvSpPr>
        <p:spPr>
          <a:xfrm>
            <a:off x="10013508" y="3273790"/>
            <a:ext cx="1079063" cy="307777"/>
          </a:xfrm>
          <a:prstGeom prst="rect">
            <a:avLst/>
          </a:prstGeom>
          <a:solidFill>
            <a:srgbClr val="FFFFFF">
              <a:alpha val="8745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838"/>
                </a:solidFill>
                <a:effectLst/>
                <a:uLnTx/>
                <a:uFillTx/>
                <a:latin typeface="Segoe UI"/>
                <a:ea typeface="+mn-ea"/>
                <a:cs typeface="+mn-cs"/>
              </a:rPr>
              <a:t>Scope</a:t>
            </a:r>
          </a:p>
        </p:txBody>
      </p:sp>
      <p:cxnSp>
        <p:nvCxnSpPr>
          <p:cNvPr id="11" name="Straight Connector 10">
            <a:extLst>
              <a:ext uri="{FF2B5EF4-FFF2-40B4-BE49-F238E27FC236}">
                <a16:creationId xmlns:a16="http://schemas.microsoft.com/office/drawing/2014/main" id="{3055761A-E6A3-CAD6-6CB0-F448C83E0D57}"/>
              </a:ext>
            </a:extLst>
          </p:cNvPr>
          <p:cNvCxnSpPr>
            <a:cxnSpLocks/>
          </p:cNvCxnSpPr>
          <p:nvPr/>
        </p:nvCxnSpPr>
        <p:spPr>
          <a:xfrm flipH="1">
            <a:off x="9600776" y="1589519"/>
            <a:ext cx="7859" cy="42976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tar: 5 Points 5">
            <a:extLst>
              <a:ext uri="{FF2B5EF4-FFF2-40B4-BE49-F238E27FC236}">
                <a16:creationId xmlns:a16="http://schemas.microsoft.com/office/drawing/2014/main" id="{ADA88DA9-3B2D-88DC-31FC-13E611A7BBB2}"/>
              </a:ext>
            </a:extLst>
          </p:cNvPr>
          <p:cNvSpPr/>
          <p:nvPr/>
        </p:nvSpPr>
        <p:spPr>
          <a:xfrm>
            <a:off x="9275085" y="5995589"/>
            <a:ext cx="631504" cy="505986"/>
          </a:xfrm>
          <a:prstGeom prst="star5">
            <a:avLst/>
          </a:prstGeom>
          <a:solidFill>
            <a:schemeClr val="tx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2235"/>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9EEFBAA4-FBB4-2325-DF9A-287A9964A684}"/>
              </a:ext>
            </a:extLst>
          </p:cNvPr>
          <p:cNvSpPr txBox="1"/>
          <p:nvPr/>
        </p:nvSpPr>
        <p:spPr>
          <a:xfrm>
            <a:off x="9632620" y="5839397"/>
            <a:ext cx="95179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2235"/>
                </a:solidFill>
                <a:effectLst/>
                <a:uLnTx/>
                <a:uFillTx/>
                <a:latin typeface="Segoe UI"/>
                <a:ea typeface="+mn-ea"/>
                <a:cs typeface="+mn-cs"/>
              </a:rPr>
              <a:t>March</a:t>
            </a:r>
          </a:p>
        </p:txBody>
      </p:sp>
      <p:sp>
        <p:nvSpPr>
          <p:cNvPr id="24" name="Google Shape;1690;p192">
            <a:extLst>
              <a:ext uri="{FF2B5EF4-FFF2-40B4-BE49-F238E27FC236}">
                <a16:creationId xmlns:a16="http://schemas.microsoft.com/office/drawing/2014/main" id="{A954A87A-9324-525E-F3D3-6412C745882C}"/>
              </a:ext>
            </a:extLst>
          </p:cNvPr>
          <p:cNvSpPr txBox="1"/>
          <p:nvPr/>
        </p:nvSpPr>
        <p:spPr>
          <a:xfrm>
            <a:off x="9468844" y="1001944"/>
            <a:ext cx="2308751"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rPr>
              <a:t>MTP2 – Milestone 3</a:t>
            </a:r>
            <a:endParaRPr kumimoji="0"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5FF9EA66-0B86-3CD4-AA0F-1DCF98BA348A}"/>
              </a:ext>
            </a:extLst>
          </p:cNvPr>
          <p:cNvSpPr txBox="1"/>
          <p:nvPr/>
        </p:nvSpPr>
        <p:spPr>
          <a:xfrm>
            <a:off x="3048000" y="6551093"/>
            <a:ext cx="60960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A3838"/>
              </a:buClr>
              <a:buSzPts val="1200"/>
              <a:buFont typeface="Calibri"/>
              <a:buNone/>
              <a:tabLst/>
              <a:defRPr/>
            </a:pPr>
            <a:r>
              <a:rPr kumimoji="0" lang="en-US" sz="1000" b="0" i="0" u="none" strike="noStrike" kern="1200" cap="none" spc="0" normalizeH="0" baseline="0" noProof="0" dirty="0">
                <a:ln>
                  <a:noFill/>
                </a:ln>
                <a:solidFill>
                  <a:srgbClr val="3A3838"/>
                </a:solidFill>
                <a:effectLst/>
                <a:uLnTx/>
                <a:uFillTx/>
                <a:latin typeface="Segoe UI" panose="020B0502040204020203" pitchFamily="34" charset="0"/>
                <a:ea typeface="+mn-ea"/>
                <a:cs typeface="+mn-cs"/>
              </a:rPr>
              <a:t>*general time frame for reference only, subject to change</a:t>
            </a:r>
            <a:endParaRPr kumimoji="0" lang="en-US" sz="1000" b="0" i="0" u="none" strike="noStrike" kern="1200" cap="none" spc="0" normalizeH="0" baseline="0" noProof="0" dirty="0">
              <a:ln>
                <a:noFill/>
              </a:ln>
              <a:solidFill>
                <a:srgbClr val="3A3838"/>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AA6D7FE0-C164-33AB-9541-3E15206BA1B1}"/>
              </a:ext>
            </a:extLst>
          </p:cNvPr>
          <p:cNvSpPr/>
          <p:nvPr/>
        </p:nvSpPr>
        <p:spPr>
          <a:xfrm>
            <a:off x="9041551" y="1573745"/>
            <a:ext cx="2731732" cy="49773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7460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192"/>
          <p:cNvSpPr/>
          <p:nvPr/>
        </p:nvSpPr>
        <p:spPr>
          <a:xfrm>
            <a:off x="1239363" y="1293974"/>
            <a:ext cx="9580647" cy="270971"/>
          </a:xfrm>
          <a:prstGeom prst="roundRect">
            <a:avLst>
              <a:gd name="adj" fmla="val 0"/>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marL="121917" marR="0" lvl="0" indent="-121917" algn="ctr" defTabSz="91440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1200" cap="none" spc="0" normalizeH="0" baseline="0" noProof="0">
              <a:ln>
                <a:noFill/>
              </a:ln>
              <a:solidFill>
                <a:srgbClr val="616161"/>
              </a:solidFill>
              <a:effectLst/>
              <a:uLnTx/>
              <a:uFillTx/>
              <a:latin typeface="Segoe UI" panose="020B0502040204020203" pitchFamily="34" charset="0"/>
              <a:ea typeface="Arial"/>
              <a:cs typeface="Segoe UI" panose="020B0502040204020203" pitchFamily="34" charset="0"/>
              <a:sym typeface="Arial"/>
            </a:endParaRPr>
          </a:p>
        </p:txBody>
      </p:sp>
      <p:sp>
        <p:nvSpPr>
          <p:cNvPr id="1654" name="Google Shape;1654;p192"/>
          <p:cNvSpPr txBox="1"/>
          <p:nvPr/>
        </p:nvSpPr>
        <p:spPr>
          <a:xfrm>
            <a:off x="1292720" y="1297804"/>
            <a:ext cx="754289" cy="319108"/>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00" b="1" i="0" u="none" strike="noStrike" kern="1200" cap="none" spc="0" normalizeH="0" baseline="0" noProof="0" dirty="0">
                <a:ln>
                  <a:noFill/>
                </a:ln>
                <a:solidFill>
                  <a:srgbClr val="FFFFFF"/>
                </a:solidFill>
                <a:effectLst/>
                <a:uLnTx/>
                <a:uFillTx/>
                <a:latin typeface="Segoe UI"/>
                <a:ea typeface="Arial"/>
                <a:cs typeface="Segoe UI"/>
                <a:sym typeface="Arial"/>
              </a:rPr>
              <a:t>APR</a:t>
            </a:r>
            <a:endParaRPr kumimoji="0" sz="1300" b="1" i="0" u="none" strike="noStrike" kern="1200" cap="none" spc="0" normalizeH="0" baseline="0" noProof="0" dirty="0">
              <a:ln>
                <a:noFill/>
              </a:ln>
              <a:solidFill>
                <a:srgbClr val="000000"/>
              </a:solidFill>
              <a:effectLst/>
              <a:uLnTx/>
              <a:uFillTx/>
              <a:latin typeface="Segoe UI"/>
              <a:ea typeface="+mn-ea"/>
              <a:cs typeface="Segoe UI"/>
            </a:endParaRPr>
          </a:p>
        </p:txBody>
      </p:sp>
      <p:sp>
        <p:nvSpPr>
          <p:cNvPr id="1665" name="Google Shape;1665;p192"/>
          <p:cNvSpPr txBox="1"/>
          <p:nvPr/>
        </p:nvSpPr>
        <p:spPr>
          <a:xfrm>
            <a:off x="992776" y="727500"/>
            <a:ext cx="10058401" cy="328400"/>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FFFFFF"/>
                </a:solidFill>
                <a:effectLst/>
                <a:uLnTx/>
                <a:uFillTx/>
                <a:latin typeface="Segoe UI" panose="020B0502040204020203" pitchFamily="34" charset="0"/>
                <a:ea typeface="Arial"/>
                <a:cs typeface="Segoe UI" panose="020B0502040204020203" pitchFamily="34" charset="0"/>
                <a:sym typeface="Arial"/>
              </a:rPr>
              <a:t>Deploy Stage - 2025</a:t>
            </a:r>
            <a:endParaRPr kumimoji="0" sz="1867" b="0" i="0" u="none" strike="noStrike" kern="1200" cap="none" spc="0" normalizeH="0" baseline="0" noProof="0">
              <a:ln>
                <a:noFill/>
              </a:ln>
              <a:solidFill>
                <a:srgbClr val="000000"/>
              </a:solidFill>
              <a:effectLst/>
              <a:uLnTx/>
              <a:uFillTx/>
              <a:latin typeface="Segoe UI" panose="020B0502040204020203" pitchFamily="34" charset="0"/>
              <a:ea typeface="Arial"/>
              <a:cs typeface="Segoe UI" panose="020B0502040204020203" pitchFamily="34" charset="0"/>
              <a:sym typeface="Arial"/>
            </a:endParaRPr>
          </a:p>
        </p:txBody>
      </p:sp>
      <p:sp>
        <p:nvSpPr>
          <p:cNvPr id="2" name="Text Placeholder 1">
            <a:extLst>
              <a:ext uri="{FF2B5EF4-FFF2-40B4-BE49-F238E27FC236}">
                <a16:creationId xmlns:a16="http://schemas.microsoft.com/office/drawing/2014/main" id="{CB012661-0528-4883-B1BA-A0EE706BDEC2}"/>
              </a:ext>
            </a:extLst>
          </p:cNvPr>
          <p:cNvSpPr>
            <a:spLocks noGrp="1"/>
          </p:cNvSpPr>
          <p:nvPr>
            <p:ph type="body" sz="quarter" idx="11"/>
          </p:nvPr>
        </p:nvSpPr>
        <p:spPr/>
        <p:txBody>
          <a:bodyPr/>
          <a:lstStyle/>
          <a:p>
            <a:r>
              <a:rPr lang="en-US"/>
              <a:t>Cohort 2 Deployment Timeline</a:t>
            </a:r>
          </a:p>
        </p:txBody>
      </p:sp>
      <p:cxnSp>
        <p:nvCxnSpPr>
          <p:cNvPr id="12" name="Straight Connector 11">
            <a:extLst>
              <a:ext uri="{FF2B5EF4-FFF2-40B4-BE49-F238E27FC236}">
                <a16:creationId xmlns:a16="http://schemas.microsoft.com/office/drawing/2014/main" id="{783CC45A-407C-6A69-DD68-08BF93D04359}"/>
              </a:ext>
            </a:extLst>
          </p:cNvPr>
          <p:cNvCxnSpPr>
            <a:cxnSpLocks/>
          </p:cNvCxnSpPr>
          <p:nvPr/>
        </p:nvCxnSpPr>
        <p:spPr>
          <a:xfrm flipH="1">
            <a:off x="1994097" y="1611787"/>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631CD6-9EA4-8E7C-11DE-607698F8C13E}"/>
              </a:ext>
            </a:extLst>
          </p:cNvPr>
          <p:cNvCxnSpPr>
            <a:cxnSpLocks/>
          </p:cNvCxnSpPr>
          <p:nvPr/>
        </p:nvCxnSpPr>
        <p:spPr>
          <a:xfrm flipH="1">
            <a:off x="2749844" y="1588039"/>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BF8FA3-016D-4F71-FE0A-B963A2D6556E}"/>
              </a:ext>
            </a:extLst>
          </p:cNvPr>
          <p:cNvCxnSpPr>
            <a:cxnSpLocks/>
          </p:cNvCxnSpPr>
          <p:nvPr/>
        </p:nvCxnSpPr>
        <p:spPr>
          <a:xfrm flipH="1">
            <a:off x="3391422" y="1594368"/>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604606-66B0-38CF-DB6D-D3C1721EB1F0}"/>
              </a:ext>
            </a:extLst>
          </p:cNvPr>
          <p:cNvSpPr txBox="1"/>
          <p:nvPr/>
        </p:nvSpPr>
        <p:spPr>
          <a:xfrm>
            <a:off x="4439022" y="4988809"/>
            <a:ext cx="847084" cy="369332"/>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D2235"/>
                </a:solidFill>
                <a:effectLst/>
                <a:uLnTx/>
                <a:uFillTx/>
                <a:latin typeface="Segoe UI"/>
                <a:ea typeface="+mn-ea"/>
                <a:cs typeface="+mn-cs"/>
              </a:rPr>
              <a:t>July</a:t>
            </a:r>
          </a:p>
        </p:txBody>
      </p:sp>
      <p:cxnSp>
        <p:nvCxnSpPr>
          <p:cNvPr id="16" name="Straight Connector 15">
            <a:extLst>
              <a:ext uri="{FF2B5EF4-FFF2-40B4-BE49-F238E27FC236}">
                <a16:creationId xmlns:a16="http://schemas.microsoft.com/office/drawing/2014/main" id="{E96A3DFF-BC9E-4108-1F15-77FC8D43AA31}"/>
              </a:ext>
            </a:extLst>
          </p:cNvPr>
          <p:cNvCxnSpPr>
            <a:cxnSpLocks/>
          </p:cNvCxnSpPr>
          <p:nvPr/>
        </p:nvCxnSpPr>
        <p:spPr>
          <a:xfrm flipH="1">
            <a:off x="5309919" y="1593733"/>
            <a:ext cx="6246" cy="35661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phic 18" descr="Users with solid fill">
            <a:extLst>
              <a:ext uri="{FF2B5EF4-FFF2-40B4-BE49-F238E27FC236}">
                <a16:creationId xmlns:a16="http://schemas.microsoft.com/office/drawing/2014/main" id="{12702F61-A7A0-209F-B567-A9F8521FE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5406" y="1524651"/>
            <a:ext cx="914400" cy="914400"/>
          </a:xfrm>
          <a:prstGeom prst="rect">
            <a:avLst/>
          </a:prstGeom>
        </p:spPr>
      </p:pic>
      <p:sp>
        <p:nvSpPr>
          <p:cNvPr id="20" name="TextBox 19">
            <a:extLst>
              <a:ext uri="{FF2B5EF4-FFF2-40B4-BE49-F238E27FC236}">
                <a16:creationId xmlns:a16="http://schemas.microsoft.com/office/drawing/2014/main" id="{B7AAD9A9-1349-251A-408E-7697900EE291}"/>
              </a:ext>
            </a:extLst>
          </p:cNvPr>
          <p:cNvSpPr txBox="1"/>
          <p:nvPr/>
        </p:nvSpPr>
        <p:spPr>
          <a:xfrm>
            <a:off x="3464425" y="2268072"/>
            <a:ext cx="19014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Bursar’s Office &amp; Student Accounts Staff</a:t>
            </a:r>
          </a:p>
        </p:txBody>
      </p:sp>
      <p:sp>
        <p:nvSpPr>
          <p:cNvPr id="21" name="TextBox 20">
            <a:extLst>
              <a:ext uri="{FF2B5EF4-FFF2-40B4-BE49-F238E27FC236}">
                <a16:creationId xmlns:a16="http://schemas.microsoft.com/office/drawing/2014/main" id="{F83E6D40-6CA8-9616-D75B-C82F676F7664}"/>
              </a:ext>
            </a:extLst>
          </p:cNvPr>
          <p:cNvSpPr txBox="1"/>
          <p:nvPr/>
        </p:nvSpPr>
        <p:spPr>
          <a:xfrm>
            <a:off x="3462532" y="3091395"/>
            <a:ext cx="2052841" cy="147732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rPr>
              <a:t>Student Balance Forward Charges (Payments and Charges)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rPr>
              <a:t>Transcript Notes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sym typeface="Arial"/>
              </a:rPr>
              <a:t>Payments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sym typeface="Arial"/>
              </a:rPr>
              <a:t>Disbursement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sym typeface="Arial"/>
              </a:rPr>
              <a:t>Return of Title IV (R2T4)</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sym typeface="Arial"/>
              </a:rPr>
              <a:t>Cashiering</a:t>
            </a:r>
            <a:endParaRPr kumimoji="0" lang="en-US" sz="1000" b="1" i="0" u="none" strike="noStrike" kern="1200" cap="none" spc="0" normalizeH="0" baseline="0" noProof="0" dirty="0">
              <a:ln>
                <a:noFill/>
              </a:ln>
              <a:solidFill>
                <a:srgbClr val="009999"/>
              </a:solidFill>
              <a:effectLst/>
              <a:uLnTx/>
              <a:uFillTx/>
              <a:latin typeface="Segoe U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dirty="0">
                <a:ln>
                  <a:noFill/>
                </a:ln>
                <a:solidFill>
                  <a:srgbClr val="009999"/>
                </a:solidFill>
                <a:effectLst/>
                <a:uLnTx/>
                <a:uFillTx/>
                <a:latin typeface="Segoe UI"/>
                <a:ea typeface="+mn-ea"/>
                <a:cs typeface="+mn-cs"/>
              </a:rPr>
              <a:t>SAP Status</a:t>
            </a:r>
          </a:p>
        </p:txBody>
      </p:sp>
      <p:sp>
        <p:nvSpPr>
          <p:cNvPr id="23" name="Star: 5 Points 5">
            <a:extLst>
              <a:ext uri="{FF2B5EF4-FFF2-40B4-BE49-F238E27FC236}">
                <a16:creationId xmlns:a16="http://schemas.microsoft.com/office/drawing/2014/main" id="{642385EF-3B68-872E-F8CB-9A79921642B4}"/>
              </a:ext>
            </a:extLst>
          </p:cNvPr>
          <p:cNvSpPr/>
          <p:nvPr/>
        </p:nvSpPr>
        <p:spPr>
          <a:xfrm>
            <a:off x="4833147" y="5119811"/>
            <a:ext cx="631504" cy="505986"/>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2235"/>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D8B72B74-6A67-EC84-EADD-44C332A5C5F0}"/>
              </a:ext>
            </a:extLst>
          </p:cNvPr>
          <p:cNvSpPr txBox="1"/>
          <p:nvPr/>
        </p:nvSpPr>
        <p:spPr>
          <a:xfrm>
            <a:off x="3837156" y="2795999"/>
            <a:ext cx="10790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A3838"/>
                </a:solidFill>
                <a:effectLst/>
                <a:uLnTx/>
                <a:uFillTx/>
                <a:latin typeface="Segoe UI"/>
                <a:ea typeface="+mn-ea"/>
                <a:cs typeface="+mn-cs"/>
              </a:rPr>
              <a:t>Scope</a:t>
            </a:r>
          </a:p>
        </p:txBody>
      </p:sp>
      <p:sp>
        <p:nvSpPr>
          <p:cNvPr id="34" name="Google Shape;1690;p192">
            <a:extLst>
              <a:ext uri="{FF2B5EF4-FFF2-40B4-BE49-F238E27FC236}">
                <a16:creationId xmlns:a16="http://schemas.microsoft.com/office/drawing/2014/main" id="{0E1B2AF2-B27A-C3B0-DCC6-84EBBE0F0F88}"/>
              </a:ext>
            </a:extLst>
          </p:cNvPr>
          <p:cNvSpPr txBox="1"/>
          <p:nvPr/>
        </p:nvSpPr>
        <p:spPr>
          <a:xfrm>
            <a:off x="1256610" y="1012652"/>
            <a:ext cx="1988462"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rPr>
              <a:t>MTP2 – Milestone 4</a:t>
            </a:r>
            <a:endParaRPr kumimoji="0" sz="1333" b="1" i="0" u="none" strike="noStrike" kern="1200" cap="none" spc="0" normalizeH="0" baseline="0" noProof="0">
              <a:ln>
                <a:noFill/>
              </a:ln>
              <a:solidFill>
                <a:srgbClr val="9D2235"/>
              </a:solidFill>
              <a:effectLst/>
              <a:uLnTx/>
              <a:uFillTx/>
              <a:latin typeface="Segoe UI" panose="020B0502040204020203" pitchFamily="34" charset="0"/>
              <a:ea typeface="+mn-ea"/>
              <a:cs typeface="Segoe UI" panose="020B0502040204020203" pitchFamily="34" charset="0"/>
            </a:endParaRPr>
          </a:p>
        </p:txBody>
      </p:sp>
      <p:sp>
        <p:nvSpPr>
          <p:cNvPr id="35" name="Google Shape;1690;p192">
            <a:extLst>
              <a:ext uri="{FF2B5EF4-FFF2-40B4-BE49-F238E27FC236}">
                <a16:creationId xmlns:a16="http://schemas.microsoft.com/office/drawing/2014/main" id="{9AEDCDBB-3F9D-BA28-3F27-6283069C6011}"/>
              </a:ext>
            </a:extLst>
          </p:cNvPr>
          <p:cNvSpPr txBox="1"/>
          <p:nvPr/>
        </p:nvSpPr>
        <p:spPr>
          <a:xfrm>
            <a:off x="6255843" y="1012652"/>
            <a:ext cx="2078772"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rPr>
              <a:t>MTP2 – Milestone 5</a:t>
            </a:r>
            <a:endParaRPr kumimoji="0" sz="1333" b="1" i="0" u="none" strike="noStrike" kern="1200" cap="none" spc="0" normalizeH="0" baseline="0" noProof="0">
              <a:ln>
                <a:noFill/>
              </a:ln>
              <a:solidFill>
                <a:srgbClr val="009999"/>
              </a:solidFill>
              <a:effectLst/>
              <a:uLnTx/>
              <a:uFillTx/>
              <a:latin typeface="Segoe UI" panose="020B0502040204020203" pitchFamily="34" charset="0"/>
              <a:ea typeface="+mn-ea"/>
              <a:cs typeface="Segoe UI" panose="020B0502040204020203" pitchFamily="34" charset="0"/>
            </a:endParaRPr>
          </a:p>
        </p:txBody>
      </p:sp>
      <p:cxnSp>
        <p:nvCxnSpPr>
          <p:cNvPr id="42" name="Straight Connector 41">
            <a:extLst>
              <a:ext uri="{FF2B5EF4-FFF2-40B4-BE49-F238E27FC236}">
                <a16:creationId xmlns:a16="http://schemas.microsoft.com/office/drawing/2014/main" id="{72E9DE02-15FD-FF19-BAF8-F8B0629198E6}"/>
              </a:ext>
            </a:extLst>
          </p:cNvPr>
          <p:cNvCxnSpPr>
            <a:cxnSpLocks/>
          </p:cNvCxnSpPr>
          <p:nvPr/>
        </p:nvCxnSpPr>
        <p:spPr>
          <a:xfrm flipH="1">
            <a:off x="8283497" y="158500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AA64D36-8B7D-5348-C36E-F28599A16951}"/>
              </a:ext>
            </a:extLst>
          </p:cNvPr>
          <p:cNvCxnSpPr>
            <a:cxnSpLocks/>
          </p:cNvCxnSpPr>
          <p:nvPr/>
        </p:nvCxnSpPr>
        <p:spPr>
          <a:xfrm flipH="1">
            <a:off x="5467369" y="159774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Google Shape;1668;p192">
            <a:extLst>
              <a:ext uri="{FF2B5EF4-FFF2-40B4-BE49-F238E27FC236}">
                <a16:creationId xmlns:a16="http://schemas.microsoft.com/office/drawing/2014/main" id="{BAA1FE54-2C2B-1A3C-2CC2-BF8BA57889CE}"/>
              </a:ext>
            </a:extLst>
          </p:cNvPr>
          <p:cNvSpPr txBox="1"/>
          <p:nvPr/>
        </p:nvSpPr>
        <p:spPr>
          <a:xfrm>
            <a:off x="2045162" y="1289958"/>
            <a:ext cx="756578"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MAY</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5" name="Google Shape;1668;p192">
            <a:extLst>
              <a:ext uri="{FF2B5EF4-FFF2-40B4-BE49-F238E27FC236}">
                <a16:creationId xmlns:a16="http://schemas.microsoft.com/office/drawing/2014/main" id="{02E41AE3-EC7A-27A5-8938-2AFF976344FF}"/>
              </a:ext>
            </a:extLst>
          </p:cNvPr>
          <p:cNvSpPr txBox="1"/>
          <p:nvPr/>
        </p:nvSpPr>
        <p:spPr>
          <a:xfrm>
            <a:off x="2754704" y="1289958"/>
            <a:ext cx="701400"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JUN</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6" name="Google Shape;1668;p192">
            <a:extLst>
              <a:ext uri="{FF2B5EF4-FFF2-40B4-BE49-F238E27FC236}">
                <a16:creationId xmlns:a16="http://schemas.microsoft.com/office/drawing/2014/main" id="{99A5B945-24B8-8AF7-A9BF-AD0BD11EBAAE}"/>
              </a:ext>
            </a:extLst>
          </p:cNvPr>
          <p:cNvSpPr txBox="1"/>
          <p:nvPr/>
        </p:nvSpPr>
        <p:spPr>
          <a:xfrm>
            <a:off x="3399389" y="1280665"/>
            <a:ext cx="2080279" cy="319108"/>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00" b="1" i="0" u="none" strike="noStrike" kern="1200" cap="none" spc="0" normalizeH="0" baseline="0" noProof="0" dirty="0">
                <a:ln>
                  <a:noFill/>
                </a:ln>
                <a:solidFill>
                  <a:srgbClr val="FFFFFF"/>
                </a:solidFill>
                <a:effectLst/>
                <a:uLnTx/>
                <a:uFillTx/>
                <a:latin typeface="Segoe UI"/>
                <a:ea typeface="Arial"/>
                <a:cs typeface="Segoe UI"/>
                <a:sym typeface="Arial"/>
              </a:rPr>
              <a:t>JUL '25</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4" name="Google Shape;1668;p192">
            <a:extLst>
              <a:ext uri="{FF2B5EF4-FFF2-40B4-BE49-F238E27FC236}">
                <a16:creationId xmlns:a16="http://schemas.microsoft.com/office/drawing/2014/main" id="{D9BF2517-A11D-DBEA-F222-4AA551D73242}"/>
              </a:ext>
            </a:extLst>
          </p:cNvPr>
          <p:cNvSpPr txBox="1"/>
          <p:nvPr/>
        </p:nvSpPr>
        <p:spPr>
          <a:xfrm>
            <a:off x="6271898" y="1271373"/>
            <a:ext cx="2027654"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SEP ‘25</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9" name="Google Shape;1668;p192">
            <a:extLst>
              <a:ext uri="{FF2B5EF4-FFF2-40B4-BE49-F238E27FC236}">
                <a16:creationId xmlns:a16="http://schemas.microsoft.com/office/drawing/2014/main" id="{F4C6F4D7-C4EF-4B54-F813-933DAA9FC98C}"/>
              </a:ext>
            </a:extLst>
          </p:cNvPr>
          <p:cNvSpPr txBox="1"/>
          <p:nvPr/>
        </p:nvSpPr>
        <p:spPr>
          <a:xfrm>
            <a:off x="8277171" y="1272465"/>
            <a:ext cx="914400"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OCT</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cxnSp>
        <p:nvCxnSpPr>
          <p:cNvPr id="61" name="Straight Connector 60">
            <a:extLst>
              <a:ext uri="{FF2B5EF4-FFF2-40B4-BE49-F238E27FC236}">
                <a16:creationId xmlns:a16="http://schemas.microsoft.com/office/drawing/2014/main" id="{4001015A-6A57-2320-431D-0701555F9CB2}"/>
              </a:ext>
            </a:extLst>
          </p:cNvPr>
          <p:cNvCxnSpPr>
            <a:cxnSpLocks/>
          </p:cNvCxnSpPr>
          <p:nvPr/>
        </p:nvCxnSpPr>
        <p:spPr>
          <a:xfrm flipH="1">
            <a:off x="1256610" y="158500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Google Shape;1668;p192">
            <a:extLst>
              <a:ext uri="{FF2B5EF4-FFF2-40B4-BE49-F238E27FC236}">
                <a16:creationId xmlns:a16="http://schemas.microsoft.com/office/drawing/2014/main" id="{9B223735-5F5F-9E9B-3749-CCA1652820DD}"/>
              </a:ext>
            </a:extLst>
          </p:cNvPr>
          <p:cNvSpPr txBox="1"/>
          <p:nvPr/>
        </p:nvSpPr>
        <p:spPr>
          <a:xfrm>
            <a:off x="5512505" y="1271373"/>
            <a:ext cx="751028"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AUG</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7" name="Graphic 6" descr="Users with solid fill">
            <a:extLst>
              <a:ext uri="{FF2B5EF4-FFF2-40B4-BE49-F238E27FC236}">
                <a16:creationId xmlns:a16="http://schemas.microsoft.com/office/drawing/2014/main" id="{B036B3BA-6965-5C14-2C5B-B7BBABA10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4578" y="1524651"/>
            <a:ext cx="914400" cy="914400"/>
          </a:xfrm>
          <a:prstGeom prst="rect">
            <a:avLst/>
          </a:prstGeom>
        </p:spPr>
      </p:pic>
      <p:sp>
        <p:nvSpPr>
          <p:cNvPr id="8" name="TextBox 7">
            <a:extLst>
              <a:ext uri="{FF2B5EF4-FFF2-40B4-BE49-F238E27FC236}">
                <a16:creationId xmlns:a16="http://schemas.microsoft.com/office/drawing/2014/main" id="{4F4D4D1B-8F1A-FFD1-69CC-48FC058313DB}"/>
              </a:ext>
            </a:extLst>
          </p:cNvPr>
          <p:cNvSpPr txBox="1"/>
          <p:nvPr/>
        </p:nvSpPr>
        <p:spPr>
          <a:xfrm>
            <a:off x="6341470" y="2268072"/>
            <a:ext cx="1944333" cy="553998"/>
          </a:xfrm>
          <a:prstGeom prst="rect">
            <a:avLst/>
          </a:prstGeom>
          <a:solidFill>
            <a:srgbClr val="FFFFFF">
              <a:alpha val="8549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Bursar’s Office &amp; Student Accounts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9D2235"/>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50387AC7-CF23-D84F-535F-0B467E1551B5}"/>
              </a:ext>
            </a:extLst>
          </p:cNvPr>
          <p:cNvSpPr txBox="1"/>
          <p:nvPr/>
        </p:nvSpPr>
        <p:spPr>
          <a:xfrm>
            <a:off x="6341470" y="3095524"/>
            <a:ext cx="1921971" cy="1477328"/>
          </a:xfrm>
          <a:prstGeom prst="rect">
            <a:avLst/>
          </a:prstGeom>
          <a:solidFill>
            <a:srgbClr val="FFFFFF">
              <a:alpha val="86667"/>
            </a:srgbClr>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1098T 1st Year Conversion</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Account History for Active Students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rPr>
              <a:t>Prior FA Awards History</a:t>
            </a:r>
          </a:p>
          <a:p>
            <a:pPr marL="171450" marR="0" lvl="0" indent="-171450" algn="l" defTabSz="214329"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sym typeface="Arial"/>
              </a:rPr>
              <a:t>Student Financials</a:t>
            </a:r>
          </a:p>
          <a:p>
            <a:pPr marL="171450" marR="0" lvl="0" indent="-171450" algn="l" defTabSz="214329"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sym typeface="Arial"/>
              </a:rPr>
              <a:t>Grading/Graduation</a:t>
            </a:r>
          </a:p>
          <a:p>
            <a:pPr marL="171450" marR="0" lvl="0" indent="-171450" algn="l" defTabSz="214329"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sym typeface="Arial"/>
              </a:rPr>
              <a:t>Transcript Generation</a:t>
            </a:r>
          </a:p>
          <a:p>
            <a:pPr marL="171450" marR="0" lvl="0" indent="-171450" algn="l" defTabSz="214329" rtl="0" eaLnBrk="1" fontAlgn="auto" latinLnBrk="0" hangingPunct="1">
              <a:lnSpc>
                <a:spcPct val="100000"/>
              </a:lnSpc>
              <a:spcBef>
                <a:spcPts val="0"/>
              </a:spcBef>
              <a:spcAft>
                <a:spcPts val="0"/>
              </a:spcAft>
              <a:buClrTx/>
              <a:buSzTx/>
              <a:buFont typeface="Wingdings" pitchFamily="2" charset="2"/>
              <a:buChar char="§"/>
              <a:tabLst/>
              <a:defRPr/>
            </a:pPr>
            <a:r>
              <a:rPr kumimoji="0" lang="en-US" sz="1000" b="1" i="0" u="none" strike="noStrike" kern="1200" cap="none" spc="0" normalizeH="0" baseline="0" noProof="0">
                <a:ln>
                  <a:noFill/>
                </a:ln>
                <a:solidFill>
                  <a:srgbClr val="009999"/>
                </a:solidFill>
                <a:effectLst/>
                <a:uLnTx/>
                <a:uFillTx/>
                <a:latin typeface="Segoe UI"/>
                <a:ea typeface="+mn-ea"/>
                <a:cs typeface="+mn-cs"/>
                <a:sym typeface="Arial"/>
              </a:rPr>
              <a:t>End-of-term Processing</a:t>
            </a:r>
            <a:endParaRPr kumimoji="0" lang="en-US" sz="1000" b="1" i="0" u="none" strike="noStrike" kern="1200" cap="none" spc="0" normalizeH="0" baseline="0" noProof="0">
              <a:ln>
                <a:noFill/>
              </a:ln>
              <a:solidFill>
                <a:srgbClr val="009999"/>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12C2D623-EA88-8828-B4D4-7A83D80A8751}"/>
              </a:ext>
            </a:extLst>
          </p:cNvPr>
          <p:cNvSpPr txBox="1"/>
          <p:nvPr/>
        </p:nvSpPr>
        <p:spPr>
          <a:xfrm>
            <a:off x="6861837" y="2824372"/>
            <a:ext cx="979882" cy="307777"/>
          </a:xfrm>
          <a:prstGeom prst="rect">
            <a:avLst/>
          </a:prstGeom>
          <a:solidFill>
            <a:srgbClr val="FFFFFF">
              <a:alpha val="87451"/>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A3838"/>
                </a:solidFill>
                <a:effectLst/>
                <a:uLnTx/>
                <a:uFillTx/>
                <a:latin typeface="Segoe UI"/>
                <a:ea typeface="+mn-ea"/>
                <a:cs typeface="+mn-cs"/>
              </a:rPr>
              <a:t>Scope</a:t>
            </a:r>
          </a:p>
        </p:txBody>
      </p:sp>
      <p:cxnSp>
        <p:nvCxnSpPr>
          <p:cNvPr id="22" name="Straight Connector 21">
            <a:extLst>
              <a:ext uri="{FF2B5EF4-FFF2-40B4-BE49-F238E27FC236}">
                <a16:creationId xmlns:a16="http://schemas.microsoft.com/office/drawing/2014/main" id="{198A75FB-CD72-7A32-A533-FC6D669E4A20}"/>
              </a:ext>
            </a:extLst>
          </p:cNvPr>
          <p:cNvCxnSpPr>
            <a:cxnSpLocks/>
          </p:cNvCxnSpPr>
          <p:nvPr/>
        </p:nvCxnSpPr>
        <p:spPr>
          <a:xfrm flipH="1">
            <a:off x="6390486" y="1592557"/>
            <a:ext cx="7859" cy="34747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3FE0467-E515-4A4B-4A19-B4986B8CF66A}"/>
              </a:ext>
            </a:extLst>
          </p:cNvPr>
          <p:cNvSpPr txBox="1"/>
          <p:nvPr/>
        </p:nvSpPr>
        <p:spPr>
          <a:xfrm>
            <a:off x="6422330" y="4987669"/>
            <a:ext cx="95179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2235"/>
                </a:solidFill>
                <a:effectLst/>
                <a:uLnTx/>
                <a:uFillTx/>
                <a:latin typeface="Segoe UI"/>
                <a:ea typeface="+mn-ea"/>
                <a:cs typeface="+mn-cs"/>
              </a:rPr>
              <a:t>Sept</a:t>
            </a:r>
          </a:p>
        </p:txBody>
      </p:sp>
      <p:cxnSp>
        <p:nvCxnSpPr>
          <p:cNvPr id="3" name="Straight Connector 2">
            <a:extLst>
              <a:ext uri="{FF2B5EF4-FFF2-40B4-BE49-F238E27FC236}">
                <a16:creationId xmlns:a16="http://schemas.microsoft.com/office/drawing/2014/main" id="{F7B1B811-1368-1AE9-4AEB-E73D507F54F5}"/>
              </a:ext>
            </a:extLst>
          </p:cNvPr>
          <p:cNvCxnSpPr>
            <a:cxnSpLocks/>
          </p:cNvCxnSpPr>
          <p:nvPr/>
        </p:nvCxnSpPr>
        <p:spPr>
          <a:xfrm flipH="1">
            <a:off x="6255843" y="159137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Star: 5 Points 5">
            <a:extLst>
              <a:ext uri="{FF2B5EF4-FFF2-40B4-BE49-F238E27FC236}">
                <a16:creationId xmlns:a16="http://schemas.microsoft.com/office/drawing/2014/main" id="{9F686F6F-84AB-0223-D817-D1B6DCFFB35E}"/>
              </a:ext>
            </a:extLst>
          </p:cNvPr>
          <p:cNvSpPr/>
          <p:nvPr/>
        </p:nvSpPr>
        <p:spPr>
          <a:xfrm>
            <a:off x="6064795" y="5143861"/>
            <a:ext cx="631504" cy="505986"/>
          </a:xfrm>
          <a:prstGeom prst="star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2235"/>
              </a:solidFill>
              <a:effectLst/>
              <a:uLnTx/>
              <a:uFillTx/>
              <a:latin typeface="Segoe UI"/>
              <a:ea typeface="+mn-ea"/>
              <a:cs typeface="+mn-cs"/>
            </a:endParaRPr>
          </a:p>
        </p:txBody>
      </p:sp>
      <p:cxnSp>
        <p:nvCxnSpPr>
          <p:cNvPr id="4" name="Straight Connector 3">
            <a:extLst>
              <a:ext uri="{FF2B5EF4-FFF2-40B4-BE49-F238E27FC236}">
                <a16:creationId xmlns:a16="http://schemas.microsoft.com/office/drawing/2014/main" id="{5042163B-363E-A916-07F6-E9C0982923DF}"/>
              </a:ext>
            </a:extLst>
          </p:cNvPr>
          <p:cNvCxnSpPr>
            <a:cxnSpLocks/>
          </p:cNvCxnSpPr>
          <p:nvPr/>
        </p:nvCxnSpPr>
        <p:spPr>
          <a:xfrm flipH="1">
            <a:off x="9132422" y="159774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8088BD9-DEA7-C07B-9D77-7C15E88D15FD}"/>
              </a:ext>
            </a:extLst>
          </p:cNvPr>
          <p:cNvCxnSpPr>
            <a:cxnSpLocks/>
          </p:cNvCxnSpPr>
          <p:nvPr/>
        </p:nvCxnSpPr>
        <p:spPr>
          <a:xfrm flipH="1">
            <a:off x="9975475" y="1591376"/>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09C8A-29C0-1B5D-68F9-938E25269203}"/>
              </a:ext>
            </a:extLst>
          </p:cNvPr>
          <p:cNvCxnSpPr>
            <a:cxnSpLocks/>
          </p:cNvCxnSpPr>
          <p:nvPr/>
        </p:nvCxnSpPr>
        <p:spPr>
          <a:xfrm flipH="1">
            <a:off x="10792337" y="1588845"/>
            <a:ext cx="16054" cy="4325652"/>
          </a:xfrm>
          <a:prstGeom prst="line">
            <a:avLst/>
          </a:prstGeom>
          <a:ln w="28575">
            <a:solidFill>
              <a:schemeClr val="tx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Google Shape;1668;p192">
            <a:extLst>
              <a:ext uri="{FF2B5EF4-FFF2-40B4-BE49-F238E27FC236}">
                <a16:creationId xmlns:a16="http://schemas.microsoft.com/office/drawing/2014/main" id="{15A503C3-ED49-6D5F-3377-3A7F56E0359E}"/>
              </a:ext>
            </a:extLst>
          </p:cNvPr>
          <p:cNvSpPr txBox="1"/>
          <p:nvPr/>
        </p:nvSpPr>
        <p:spPr>
          <a:xfrm>
            <a:off x="9148475" y="1280911"/>
            <a:ext cx="840851"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NOV</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8" name="Google Shape;1668;p192">
            <a:extLst>
              <a:ext uri="{FF2B5EF4-FFF2-40B4-BE49-F238E27FC236}">
                <a16:creationId xmlns:a16="http://schemas.microsoft.com/office/drawing/2014/main" id="{5CDDA92D-4D8E-825A-6778-3EBDDC9555DB}"/>
              </a:ext>
            </a:extLst>
          </p:cNvPr>
          <p:cNvSpPr txBox="1"/>
          <p:nvPr/>
        </p:nvSpPr>
        <p:spPr>
          <a:xfrm>
            <a:off x="9979159" y="1276039"/>
            <a:ext cx="840851" cy="328400"/>
          </a:xfrm>
          <a:prstGeom prst="rect">
            <a:avLst/>
          </a:prstGeom>
          <a:noFill/>
          <a:ln>
            <a:noFill/>
          </a:ln>
        </p:spPr>
        <p:txBody>
          <a:bodyPr spcFirstLastPara="1" wrap="square" lIns="121900" tIns="60933" rIns="121900" bIns="60933"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Tx/>
              <a:buNone/>
              <a:tabLst/>
              <a:defRPr/>
            </a:pPr>
            <a:r>
              <a:rPr kumimoji="0" lang="en" sz="1333" b="1" i="0" u="none" strike="noStrike" kern="1200" cap="none" spc="0" normalizeH="0" baseline="0" noProof="0" dirty="0">
                <a:ln>
                  <a:noFill/>
                </a:ln>
                <a:solidFill>
                  <a:srgbClr val="FFFFFF"/>
                </a:solidFill>
                <a:effectLst/>
                <a:uLnTx/>
                <a:uFillTx/>
                <a:latin typeface="Segoe UI" panose="020B0502040204020203" pitchFamily="34" charset="0"/>
                <a:ea typeface="Arial"/>
                <a:cs typeface="Segoe UI" panose="020B0502040204020203" pitchFamily="34" charset="0"/>
                <a:sym typeface="Arial"/>
              </a:rPr>
              <a:t>DEC</a:t>
            </a:r>
            <a:endParaRPr kumimoji="0" sz="1867"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7536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8C0B3B3-A12E-2BEC-8F9C-FD10F2B84ACF}"/>
              </a:ext>
            </a:extLst>
          </p:cNvPr>
          <p:cNvSpPr/>
          <p:nvPr/>
        </p:nvSpPr>
        <p:spPr>
          <a:xfrm>
            <a:off x="482368" y="434828"/>
            <a:ext cx="2139192" cy="54528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9D5C30B3-FFF3-BCEB-86FF-1E1263B98B1C}"/>
              </a:ext>
            </a:extLst>
          </p:cNvPr>
          <p:cNvSpPr/>
          <p:nvPr/>
        </p:nvSpPr>
        <p:spPr>
          <a:xfrm>
            <a:off x="3498210" y="436923"/>
            <a:ext cx="2139192" cy="54528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0242951C-D8EF-ECDF-41DD-094689DCD770}"/>
              </a:ext>
            </a:extLst>
          </p:cNvPr>
          <p:cNvSpPr/>
          <p:nvPr/>
        </p:nvSpPr>
        <p:spPr>
          <a:xfrm>
            <a:off x="6512656" y="434828"/>
            <a:ext cx="2139192" cy="54528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4A733AF2-F815-E8E5-908A-4E9601327990}"/>
              </a:ext>
            </a:extLst>
          </p:cNvPr>
          <p:cNvSpPr/>
          <p:nvPr/>
        </p:nvSpPr>
        <p:spPr>
          <a:xfrm>
            <a:off x="9529894" y="434828"/>
            <a:ext cx="2139192" cy="54528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3136CF3-0183-31B0-3621-13B6ADB901FE}"/>
              </a:ext>
            </a:extLst>
          </p:cNvPr>
          <p:cNvSpPr/>
          <p:nvPr/>
        </p:nvSpPr>
        <p:spPr>
          <a:xfrm>
            <a:off x="106259" y="207624"/>
            <a:ext cx="2894202" cy="64427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2F45BBD-E7CC-2178-3E9C-E62B0622DEFF}"/>
              </a:ext>
            </a:extLst>
          </p:cNvPr>
          <p:cNvSpPr/>
          <p:nvPr/>
        </p:nvSpPr>
        <p:spPr>
          <a:xfrm>
            <a:off x="3120705" y="207623"/>
            <a:ext cx="2894202" cy="64427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0C97A24-D4E0-639A-DC87-44F52E9BA503}"/>
              </a:ext>
            </a:extLst>
          </p:cNvPr>
          <p:cNvSpPr/>
          <p:nvPr/>
        </p:nvSpPr>
        <p:spPr>
          <a:xfrm>
            <a:off x="6135151" y="207622"/>
            <a:ext cx="2894202" cy="64427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41EFC43-423C-A21B-EC7E-57F2AC55CFAD}"/>
              </a:ext>
            </a:extLst>
          </p:cNvPr>
          <p:cNvSpPr/>
          <p:nvPr/>
        </p:nvSpPr>
        <p:spPr>
          <a:xfrm>
            <a:off x="9152390" y="207624"/>
            <a:ext cx="2894202" cy="64427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452D611-5F83-9840-0121-76B834CD7148}"/>
              </a:ext>
            </a:extLst>
          </p:cNvPr>
          <p:cNvSpPr/>
          <p:nvPr/>
        </p:nvSpPr>
        <p:spPr>
          <a:xfrm>
            <a:off x="306198" y="1300992"/>
            <a:ext cx="2491531" cy="1124826"/>
          </a:xfrm>
          <a:prstGeom prst="roundRect">
            <a:avLst/>
          </a:prstGeom>
          <a:solidFill>
            <a:srgbClr val="407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916D081-781D-7D96-ED91-E8ED47878FE1}"/>
              </a:ext>
            </a:extLst>
          </p:cNvPr>
          <p:cNvSpPr/>
          <p:nvPr/>
        </p:nvSpPr>
        <p:spPr>
          <a:xfrm>
            <a:off x="9353725" y="1300992"/>
            <a:ext cx="2491531" cy="1124826"/>
          </a:xfrm>
          <a:prstGeom prst="roundRect">
            <a:avLst/>
          </a:prstGeom>
          <a:solidFill>
            <a:srgbClr val="407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E0B4DB9C-1C19-72D3-D891-77B4A1C025F2}"/>
              </a:ext>
            </a:extLst>
          </p:cNvPr>
          <p:cNvSpPr/>
          <p:nvPr/>
        </p:nvSpPr>
        <p:spPr>
          <a:xfrm>
            <a:off x="6336486" y="1300992"/>
            <a:ext cx="2491531" cy="1124826"/>
          </a:xfrm>
          <a:prstGeom prst="roundRect">
            <a:avLst/>
          </a:prstGeom>
          <a:solidFill>
            <a:srgbClr val="407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9B99F942-1590-F2C3-4E93-2B7EF35F4C18}"/>
              </a:ext>
            </a:extLst>
          </p:cNvPr>
          <p:cNvSpPr/>
          <p:nvPr/>
        </p:nvSpPr>
        <p:spPr>
          <a:xfrm>
            <a:off x="306198" y="2699856"/>
            <a:ext cx="2491531" cy="367647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5FE4BA4-F697-78F0-0128-2CE1989392E3}"/>
              </a:ext>
            </a:extLst>
          </p:cNvPr>
          <p:cNvSpPr/>
          <p:nvPr/>
        </p:nvSpPr>
        <p:spPr>
          <a:xfrm>
            <a:off x="3322040" y="1300992"/>
            <a:ext cx="2491531" cy="1124826"/>
          </a:xfrm>
          <a:prstGeom prst="roundRect">
            <a:avLst/>
          </a:prstGeom>
          <a:solidFill>
            <a:srgbClr val="407D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C0677BD2-6ABC-01CB-E689-E95F9B74B04C}"/>
              </a:ext>
            </a:extLst>
          </p:cNvPr>
          <p:cNvSpPr/>
          <p:nvPr/>
        </p:nvSpPr>
        <p:spPr>
          <a:xfrm>
            <a:off x="3322040" y="2699856"/>
            <a:ext cx="2491531" cy="367647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5194E23-4B64-7C11-B3B0-BF9445438D87}"/>
              </a:ext>
            </a:extLst>
          </p:cNvPr>
          <p:cNvSpPr/>
          <p:nvPr/>
        </p:nvSpPr>
        <p:spPr>
          <a:xfrm>
            <a:off x="6336486" y="2699856"/>
            <a:ext cx="2491531" cy="367647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5B79E7C0-41E2-5AA2-59CB-6D7C187D14FD}"/>
              </a:ext>
            </a:extLst>
          </p:cNvPr>
          <p:cNvSpPr/>
          <p:nvPr/>
        </p:nvSpPr>
        <p:spPr>
          <a:xfrm>
            <a:off x="9353725" y="2699859"/>
            <a:ext cx="2491531" cy="3676474"/>
          </a:xfrm>
          <a:prstGeom prst="roundRect">
            <a:avLst/>
          </a:prstGeom>
          <a:solidFill>
            <a:srgbClr val="0044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80A1AE7-09E2-A4F0-EE0F-6284A297E8C2}"/>
              </a:ext>
            </a:extLst>
          </p:cNvPr>
          <p:cNvSpPr txBox="1"/>
          <p:nvPr/>
        </p:nvSpPr>
        <p:spPr>
          <a:xfrm>
            <a:off x="604006" y="476074"/>
            <a:ext cx="1887523" cy="338554"/>
          </a:xfrm>
          <a:prstGeom prst="rect">
            <a:avLst/>
          </a:prstGeom>
          <a:noFill/>
        </p:spPr>
        <p:txBody>
          <a:bodyPr wrap="square" rtlCol="0">
            <a:spAutoFit/>
          </a:bodyPr>
          <a:lstStyle/>
          <a:p>
            <a:pPr algn="ctr"/>
            <a:r>
              <a:rPr lang="en-US" sz="1600" dirty="0">
                <a:solidFill>
                  <a:schemeClr val="bg1"/>
                </a:solidFill>
              </a:rPr>
              <a:t>Up To Now</a:t>
            </a:r>
          </a:p>
        </p:txBody>
      </p:sp>
      <p:sp>
        <p:nvSpPr>
          <p:cNvPr id="23" name="TextBox 22">
            <a:extLst>
              <a:ext uri="{FF2B5EF4-FFF2-40B4-BE49-F238E27FC236}">
                <a16:creationId xmlns:a16="http://schemas.microsoft.com/office/drawing/2014/main" id="{D2231B32-F647-0BAE-8795-9CC12052C549}"/>
              </a:ext>
            </a:extLst>
          </p:cNvPr>
          <p:cNvSpPr txBox="1"/>
          <p:nvPr/>
        </p:nvSpPr>
        <p:spPr>
          <a:xfrm>
            <a:off x="3624043" y="476074"/>
            <a:ext cx="1887523" cy="338554"/>
          </a:xfrm>
          <a:prstGeom prst="rect">
            <a:avLst/>
          </a:prstGeom>
          <a:noFill/>
        </p:spPr>
        <p:txBody>
          <a:bodyPr wrap="square" rtlCol="0">
            <a:spAutoFit/>
          </a:bodyPr>
          <a:lstStyle/>
          <a:p>
            <a:pPr algn="ctr"/>
            <a:r>
              <a:rPr lang="en-US" sz="1600" dirty="0">
                <a:solidFill>
                  <a:schemeClr val="bg1"/>
                </a:solidFill>
              </a:rPr>
              <a:t>Fall 2024</a:t>
            </a:r>
          </a:p>
        </p:txBody>
      </p:sp>
      <p:sp>
        <p:nvSpPr>
          <p:cNvPr id="24" name="TextBox 23">
            <a:extLst>
              <a:ext uri="{FF2B5EF4-FFF2-40B4-BE49-F238E27FC236}">
                <a16:creationId xmlns:a16="http://schemas.microsoft.com/office/drawing/2014/main" id="{F3FEB381-7E10-B71F-E8F0-659AA71B7025}"/>
              </a:ext>
            </a:extLst>
          </p:cNvPr>
          <p:cNvSpPr txBox="1"/>
          <p:nvPr/>
        </p:nvSpPr>
        <p:spPr>
          <a:xfrm>
            <a:off x="6638489" y="476074"/>
            <a:ext cx="1887523" cy="338554"/>
          </a:xfrm>
          <a:prstGeom prst="rect">
            <a:avLst/>
          </a:prstGeom>
          <a:noFill/>
        </p:spPr>
        <p:txBody>
          <a:bodyPr wrap="square" rtlCol="0">
            <a:spAutoFit/>
          </a:bodyPr>
          <a:lstStyle/>
          <a:p>
            <a:pPr algn="ctr"/>
            <a:r>
              <a:rPr lang="en-US" sz="1600" dirty="0">
                <a:solidFill>
                  <a:schemeClr val="bg1"/>
                </a:solidFill>
              </a:rPr>
              <a:t>Spring 2025</a:t>
            </a:r>
          </a:p>
        </p:txBody>
      </p:sp>
      <p:sp>
        <p:nvSpPr>
          <p:cNvPr id="25" name="TextBox 24">
            <a:extLst>
              <a:ext uri="{FF2B5EF4-FFF2-40B4-BE49-F238E27FC236}">
                <a16:creationId xmlns:a16="http://schemas.microsoft.com/office/drawing/2014/main" id="{4D03CF03-6984-2D32-DFB4-D05AC517989C}"/>
              </a:ext>
            </a:extLst>
          </p:cNvPr>
          <p:cNvSpPr txBox="1"/>
          <p:nvPr/>
        </p:nvSpPr>
        <p:spPr>
          <a:xfrm>
            <a:off x="9655728" y="434828"/>
            <a:ext cx="1887523" cy="584775"/>
          </a:xfrm>
          <a:prstGeom prst="rect">
            <a:avLst/>
          </a:prstGeom>
          <a:noFill/>
        </p:spPr>
        <p:txBody>
          <a:bodyPr wrap="square" rtlCol="0">
            <a:spAutoFit/>
          </a:bodyPr>
          <a:lstStyle/>
          <a:p>
            <a:pPr algn="ctr"/>
            <a:r>
              <a:rPr lang="en-US" sz="1600" dirty="0">
                <a:solidFill>
                  <a:schemeClr val="bg1"/>
                </a:solidFill>
              </a:rPr>
              <a:t>Summer and Fall 2025</a:t>
            </a:r>
          </a:p>
        </p:txBody>
      </p:sp>
      <p:sp>
        <p:nvSpPr>
          <p:cNvPr id="26" name="TextBox 25">
            <a:extLst>
              <a:ext uri="{FF2B5EF4-FFF2-40B4-BE49-F238E27FC236}">
                <a16:creationId xmlns:a16="http://schemas.microsoft.com/office/drawing/2014/main" id="{3CAB4D5E-8155-692F-6D12-3EC2E06FD9FF}"/>
              </a:ext>
            </a:extLst>
          </p:cNvPr>
          <p:cNvSpPr txBox="1"/>
          <p:nvPr/>
        </p:nvSpPr>
        <p:spPr>
          <a:xfrm>
            <a:off x="442518" y="1397816"/>
            <a:ext cx="2210498" cy="692497"/>
          </a:xfrm>
          <a:prstGeom prst="rect">
            <a:avLst/>
          </a:prstGeom>
          <a:noFill/>
        </p:spPr>
        <p:txBody>
          <a:bodyPr wrap="square" rtlCol="0">
            <a:spAutoFit/>
          </a:bodyPr>
          <a:lstStyle/>
          <a:p>
            <a:pPr algn="ctr"/>
            <a:r>
              <a:rPr lang="en-US" sz="1300" dirty="0">
                <a:solidFill>
                  <a:schemeClr val="bg1"/>
                </a:solidFill>
              </a:rPr>
              <a:t>July 2024: Milestone 1 (Recruitment and Admissions)</a:t>
            </a:r>
          </a:p>
        </p:txBody>
      </p:sp>
      <p:sp>
        <p:nvSpPr>
          <p:cNvPr id="27" name="TextBox 26">
            <a:extLst>
              <a:ext uri="{FF2B5EF4-FFF2-40B4-BE49-F238E27FC236}">
                <a16:creationId xmlns:a16="http://schemas.microsoft.com/office/drawing/2014/main" id="{9FBB94DD-9547-4661-949D-A204E76DED0A}"/>
              </a:ext>
            </a:extLst>
          </p:cNvPr>
          <p:cNvSpPr txBox="1"/>
          <p:nvPr/>
        </p:nvSpPr>
        <p:spPr>
          <a:xfrm>
            <a:off x="3461161" y="1397816"/>
            <a:ext cx="2210498" cy="692497"/>
          </a:xfrm>
          <a:prstGeom prst="rect">
            <a:avLst/>
          </a:prstGeom>
          <a:noFill/>
        </p:spPr>
        <p:txBody>
          <a:bodyPr wrap="square" rtlCol="0">
            <a:spAutoFit/>
          </a:bodyPr>
          <a:lstStyle/>
          <a:p>
            <a:pPr algn="ctr"/>
            <a:r>
              <a:rPr lang="en-US" sz="1300" dirty="0">
                <a:solidFill>
                  <a:schemeClr val="bg1"/>
                </a:solidFill>
              </a:rPr>
              <a:t>November 4</a:t>
            </a:r>
            <a:r>
              <a:rPr lang="en-US" sz="1300" baseline="30000" dirty="0">
                <a:solidFill>
                  <a:schemeClr val="bg1"/>
                </a:solidFill>
              </a:rPr>
              <a:t>th</a:t>
            </a:r>
            <a:r>
              <a:rPr lang="en-US" sz="1300" dirty="0">
                <a:solidFill>
                  <a:schemeClr val="bg1"/>
                </a:solidFill>
              </a:rPr>
              <a:t> : Matriculation</a:t>
            </a:r>
            <a:br>
              <a:rPr lang="en-US" sz="1300" dirty="0">
                <a:solidFill>
                  <a:schemeClr val="bg1"/>
                </a:solidFill>
              </a:rPr>
            </a:br>
            <a:r>
              <a:rPr lang="en-US" sz="1300" dirty="0">
                <a:solidFill>
                  <a:schemeClr val="bg1"/>
                </a:solidFill>
              </a:rPr>
              <a:t>November 18</a:t>
            </a:r>
            <a:r>
              <a:rPr lang="en-US" sz="1300" baseline="30000" dirty="0">
                <a:solidFill>
                  <a:schemeClr val="bg1"/>
                </a:solidFill>
              </a:rPr>
              <a:t>th</a:t>
            </a:r>
            <a:r>
              <a:rPr lang="en-US" sz="1300" dirty="0">
                <a:solidFill>
                  <a:schemeClr val="bg1"/>
                </a:solidFill>
              </a:rPr>
              <a:t> : Milestone 2 (Financial Aid)</a:t>
            </a:r>
          </a:p>
        </p:txBody>
      </p:sp>
      <p:sp>
        <p:nvSpPr>
          <p:cNvPr id="28" name="TextBox 27">
            <a:extLst>
              <a:ext uri="{FF2B5EF4-FFF2-40B4-BE49-F238E27FC236}">
                <a16:creationId xmlns:a16="http://schemas.microsoft.com/office/drawing/2014/main" id="{6B32F4DA-E7E8-EBB8-7D22-AF05CAB0560D}"/>
              </a:ext>
            </a:extLst>
          </p:cNvPr>
          <p:cNvSpPr txBox="1"/>
          <p:nvPr/>
        </p:nvSpPr>
        <p:spPr>
          <a:xfrm>
            <a:off x="6477001" y="1397816"/>
            <a:ext cx="2210498" cy="492443"/>
          </a:xfrm>
          <a:prstGeom prst="rect">
            <a:avLst/>
          </a:prstGeom>
          <a:noFill/>
        </p:spPr>
        <p:txBody>
          <a:bodyPr wrap="square" rtlCol="0">
            <a:spAutoFit/>
          </a:bodyPr>
          <a:lstStyle/>
          <a:p>
            <a:pPr algn="ctr"/>
            <a:r>
              <a:rPr lang="en-US" sz="1300" dirty="0">
                <a:solidFill>
                  <a:schemeClr val="bg1"/>
                </a:solidFill>
              </a:rPr>
              <a:t>March 2025: Milestone 3 (Registration)</a:t>
            </a:r>
          </a:p>
        </p:txBody>
      </p:sp>
      <p:sp>
        <p:nvSpPr>
          <p:cNvPr id="29" name="TextBox 28">
            <a:extLst>
              <a:ext uri="{FF2B5EF4-FFF2-40B4-BE49-F238E27FC236}">
                <a16:creationId xmlns:a16="http://schemas.microsoft.com/office/drawing/2014/main" id="{33CC3527-A19A-1B7B-312F-33790939E319}"/>
              </a:ext>
            </a:extLst>
          </p:cNvPr>
          <p:cNvSpPr txBox="1"/>
          <p:nvPr/>
        </p:nvSpPr>
        <p:spPr>
          <a:xfrm>
            <a:off x="9494240" y="1397816"/>
            <a:ext cx="2210498" cy="892552"/>
          </a:xfrm>
          <a:prstGeom prst="rect">
            <a:avLst/>
          </a:prstGeom>
          <a:noFill/>
        </p:spPr>
        <p:txBody>
          <a:bodyPr wrap="square" rtlCol="0">
            <a:spAutoFit/>
          </a:bodyPr>
          <a:lstStyle/>
          <a:p>
            <a:pPr algn="ctr"/>
            <a:r>
              <a:rPr lang="en-US" sz="1300" dirty="0">
                <a:solidFill>
                  <a:schemeClr val="bg1"/>
                </a:solidFill>
              </a:rPr>
              <a:t>July 2025: Milestone 4 (Student Financials)</a:t>
            </a:r>
            <a:br>
              <a:rPr lang="en-US" sz="1300" dirty="0">
                <a:solidFill>
                  <a:schemeClr val="bg1"/>
                </a:solidFill>
              </a:rPr>
            </a:br>
            <a:r>
              <a:rPr lang="en-US" sz="1300" dirty="0">
                <a:solidFill>
                  <a:schemeClr val="bg1"/>
                </a:solidFill>
              </a:rPr>
              <a:t>October 2025: Milestone 5 (Grading and Graduation)</a:t>
            </a:r>
          </a:p>
        </p:txBody>
      </p:sp>
      <p:sp>
        <p:nvSpPr>
          <p:cNvPr id="31" name="TextBox 30">
            <a:extLst>
              <a:ext uri="{FF2B5EF4-FFF2-40B4-BE49-F238E27FC236}">
                <a16:creationId xmlns:a16="http://schemas.microsoft.com/office/drawing/2014/main" id="{D8F35075-934E-AD53-2580-04436DAE85BB}"/>
              </a:ext>
            </a:extLst>
          </p:cNvPr>
          <p:cNvSpPr txBox="1"/>
          <p:nvPr/>
        </p:nvSpPr>
        <p:spPr>
          <a:xfrm>
            <a:off x="3493668" y="2784058"/>
            <a:ext cx="2145483" cy="2631490"/>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bg1"/>
                </a:solidFill>
              </a:rPr>
              <a:t>Testing continues for Milestones 3-5</a:t>
            </a:r>
          </a:p>
          <a:p>
            <a:pPr marL="285750" indent="-285750">
              <a:buFont typeface="Arial" panose="020B0604020202020204" pitchFamily="34" charset="0"/>
              <a:buChar char="•"/>
            </a:pPr>
            <a:r>
              <a:rPr lang="en-US" sz="1100" dirty="0">
                <a:solidFill>
                  <a:schemeClr val="bg1"/>
                </a:solidFill>
              </a:rPr>
              <a:t>Students applying for Fall 2025 will be matriculated. </a:t>
            </a:r>
          </a:p>
          <a:p>
            <a:pPr marL="285750" indent="-285750">
              <a:buFont typeface="Arial" panose="020B0604020202020204" pitchFamily="34" charset="0"/>
              <a:buChar char="•"/>
            </a:pPr>
            <a:r>
              <a:rPr lang="en-US" sz="1100" dirty="0">
                <a:solidFill>
                  <a:schemeClr val="bg1"/>
                </a:solidFill>
              </a:rPr>
              <a:t>Training will occur for Financial Aid and additional Registrar’s Office staff</a:t>
            </a:r>
          </a:p>
          <a:p>
            <a:pPr marL="285750" indent="-285750">
              <a:buFont typeface="Arial" panose="020B0604020202020204" pitchFamily="34" charset="0"/>
              <a:buChar char="•"/>
            </a:pPr>
            <a:r>
              <a:rPr lang="en-US" sz="1100" dirty="0">
                <a:solidFill>
                  <a:schemeClr val="bg1"/>
                </a:solidFill>
              </a:rPr>
              <a:t>Town Halls for leadership, faculty, and staff will be presented by Project One in early November</a:t>
            </a:r>
          </a:p>
          <a:p>
            <a:pPr marL="285750" indent="-285750">
              <a:buFont typeface="Arial" panose="020B0604020202020204" pitchFamily="34" charset="0"/>
              <a:buChar char="•"/>
            </a:pPr>
            <a:r>
              <a:rPr lang="en-US" sz="1100" dirty="0">
                <a:solidFill>
                  <a:schemeClr val="bg1"/>
                </a:solidFill>
              </a:rPr>
              <a:t>Communications on how to prepare for Spring will be sent out to departments for distribution</a:t>
            </a:r>
          </a:p>
        </p:txBody>
      </p:sp>
      <p:sp>
        <p:nvSpPr>
          <p:cNvPr id="32" name="TextBox 31">
            <a:extLst>
              <a:ext uri="{FF2B5EF4-FFF2-40B4-BE49-F238E27FC236}">
                <a16:creationId xmlns:a16="http://schemas.microsoft.com/office/drawing/2014/main" id="{24FA62E5-39D7-ED73-C4AB-F1AA105E7F24}"/>
              </a:ext>
            </a:extLst>
          </p:cNvPr>
          <p:cNvSpPr txBox="1"/>
          <p:nvPr/>
        </p:nvSpPr>
        <p:spPr>
          <a:xfrm>
            <a:off x="6506365" y="2784058"/>
            <a:ext cx="2145483" cy="3477875"/>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bg1"/>
                </a:solidFill>
              </a:rPr>
              <a:t>Mock Semester, a testing session for volunteer students and faculty, will simulate a semester in Workday</a:t>
            </a:r>
          </a:p>
          <a:p>
            <a:pPr marL="285750" indent="-285750">
              <a:buFont typeface="Arial" panose="020B0604020202020204" pitchFamily="34" charset="0"/>
              <a:buChar char="•"/>
            </a:pPr>
            <a:r>
              <a:rPr lang="en-US" sz="1100" dirty="0">
                <a:solidFill>
                  <a:schemeClr val="bg1"/>
                </a:solidFill>
              </a:rPr>
              <a:t>Information kits will be distributed to departments with pre-made newsletters, images, and FAQs</a:t>
            </a:r>
          </a:p>
          <a:p>
            <a:pPr marL="285750" indent="-285750">
              <a:buFont typeface="Arial" panose="020B0604020202020204" pitchFamily="34" charset="0"/>
              <a:buChar char="•"/>
            </a:pPr>
            <a:r>
              <a:rPr lang="en-US" sz="1100" dirty="0">
                <a:solidFill>
                  <a:schemeClr val="bg1"/>
                </a:solidFill>
              </a:rPr>
              <a:t>Student leaders will be trained to assist with registration</a:t>
            </a:r>
          </a:p>
          <a:p>
            <a:pPr marL="285750" indent="-285750">
              <a:buFont typeface="Arial" panose="020B0604020202020204" pitchFamily="34" charset="0"/>
              <a:buChar char="•"/>
            </a:pPr>
            <a:r>
              <a:rPr lang="en-US" sz="1100" dirty="0">
                <a:solidFill>
                  <a:schemeClr val="bg1"/>
                </a:solidFill>
              </a:rPr>
              <a:t>Communication channels for advisors to receive assistance will be launched</a:t>
            </a:r>
          </a:p>
          <a:p>
            <a:pPr marL="285750" indent="-285750">
              <a:buFont typeface="Arial" panose="020B0604020202020204" pitchFamily="34" charset="0"/>
              <a:buChar char="•"/>
            </a:pPr>
            <a:r>
              <a:rPr lang="en-US" sz="1100" dirty="0">
                <a:solidFill>
                  <a:schemeClr val="bg1"/>
                </a:solidFill>
              </a:rPr>
              <a:t>Training for advisors and academic staff will occur</a:t>
            </a:r>
          </a:p>
          <a:p>
            <a:pPr marL="285750" indent="-285750">
              <a:buFont typeface="Arial" panose="020B0604020202020204" pitchFamily="34" charset="0"/>
              <a:buChar char="•"/>
            </a:pPr>
            <a:r>
              <a:rPr lang="en-US" sz="1100" dirty="0">
                <a:solidFill>
                  <a:schemeClr val="bg1"/>
                </a:solidFill>
              </a:rPr>
              <a:t>Training and guides will be available in Workday Learning</a:t>
            </a:r>
          </a:p>
        </p:txBody>
      </p:sp>
      <p:sp>
        <p:nvSpPr>
          <p:cNvPr id="33" name="TextBox 32">
            <a:extLst>
              <a:ext uri="{FF2B5EF4-FFF2-40B4-BE49-F238E27FC236}">
                <a16:creationId xmlns:a16="http://schemas.microsoft.com/office/drawing/2014/main" id="{533615DA-001C-C5EF-9173-F098085247BE}"/>
              </a:ext>
            </a:extLst>
          </p:cNvPr>
          <p:cNvSpPr txBox="1"/>
          <p:nvPr/>
        </p:nvSpPr>
        <p:spPr>
          <a:xfrm>
            <a:off x="9529894" y="2800485"/>
            <a:ext cx="2145483" cy="2800767"/>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bg1"/>
                </a:solidFill>
              </a:rPr>
              <a:t>Training for Treasurer’s Office staff will occur in early Summer 2025</a:t>
            </a:r>
          </a:p>
          <a:p>
            <a:pPr marL="285750" indent="-285750">
              <a:buFont typeface="Arial" panose="020B0604020202020204" pitchFamily="34" charset="0"/>
              <a:buChar char="•"/>
            </a:pPr>
            <a:r>
              <a:rPr lang="en-US" sz="1100" dirty="0">
                <a:solidFill>
                  <a:schemeClr val="bg1"/>
                </a:solidFill>
              </a:rPr>
              <a:t>Training and on-going assistance for faculty will occur in early Fall 2025</a:t>
            </a:r>
          </a:p>
          <a:p>
            <a:pPr marL="285750" indent="-285750">
              <a:buFont typeface="Arial" panose="020B0604020202020204" pitchFamily="34" charset="0"/>
              <a:buChar char="•"/>
            </a:pPr>
            <a:r>
              <a:rPr lang="en-US" sz="1100" dirty="0">
                <a:solidFill>
                  <a:schemeClr val="bg1"/>
                </a:solidFill>
              </a:rPr>
              <a:t>Quick Reference Guides on grading will be available in Workday Learning</a:t>
            </a:r>
          </a:p>
          <a:p>
            <a:pPr marL="285750" indent="-285750">
              <a:buFont typeface="Arial" panose="020B0604020202020204" pitchFamily="34" charset="0"/>
              <a:buChar char="•"/>
            </a:pPr>
            <a:r>
              <a:rPr lang="en-US" sz="1100" dirty="0">
                <a:solidFill>
                  <a:schemeClr val="bg1"/>
                </a:solidFill>
              </a:rPr>
              <a:t>Re-training and onboarding of new employees will begin</a:t>
            </a:r>
          </a:p>
          <a:p>
            <a:pPr marL="285750" indent="-285750">
              <a:buFont typeface="Arial" panose="020B0604020202020204" pitchFamily="34" charset="0"/>
              <a:buChar char="•"/>
            </a:pPr>
            <a:r>
              <a:rPr lang="en-US" sz="1100" dirty="0">
                <a:solidFill>
                  <a:schemeClr val="bg1"/>
                </a:solidFill>
              </a:rPr>
              <a:t>Additional adjustments to the system will occur and continue throughout Workday’s lifecycle</a:t>
            </a:r>
          </a:p>
        </p:txBody>
      </p:sp>
      <p:sp>
        <p:nvSpPr>
          <p:cNvPr id="34" name="TextBox 33">
            <a:extLst>
              <a:ext uri="{FF2B5EF4-FFF2-40B4-BE49-F238E27FC236}">
                <a16:creationId xmlns:a16="http://schemas.microsoft.com/office/drawing/2014/main" id="{2E37C4E0-CDAF-F60C-AFF3-7516178D9256}"/>
              </a:ext>
            </a:extLst>
          </p:cNvPr>
          <p:cNvSpPr txBox="1"/>
          <p:nvPr/>
        </p:nvSpPr>
        <p:spPr>
          <a:xfrm>
            <a:off x="486912" y="2800485"/>
            <a:ext cx="2145483" cy="3077766"/>
          </a:xfrm>
          <a:prstGeom prst="rect">
            <a:avLst/>
          </a:prstGeom>
          <a:noFill/>
        </p:spPr>
        <p:txBody>
          <a:bodyPr wrap="square" rtlCol="0">
            <a:spAutoFit/>
          </a:bodyPr>
          <a:lstStyle/>
          <a:p>
            <a:pPr marL="285750" indent="-285750">
              <a:buFont typeface="Arial" panose="020B0604020202020204" pitchFamily="34" charset="0"/>
              <a:buChar char="•"/>
            </a:pPr>
            <a:r>
              <a:rPr lang="en-US" sz="1100" dirty="0">
                <a:solidFill>
                  <a:schemeClr val="bg1"/>
                </a:solidFill>
              </a:rPr>
              <a:t>Student Information System and Leads completed three phases of building and reviewing Workday Student</a:t>
            </a:r>
          </a:p>
          <a:p>
            <a:pPr marL="285750" indent="-285750">
              <a:buFont typeface="Arial" panose="020B0604020202020204" pitchFamily="34" charset="0"/>
              <a:buChar char="•"/>
            </a:pPr>
            <a:r>
              <a:rPr lang="en-US" sz="1100" dirty="0">
                <a:solidFill>
                  <a:schemeClr val="bg1"/>
                </a:solidFill>
              </a:rPr>
              <a:t>Testing of functionalities for Milestones 1 and 2 were completed</a:t>
            </a:r>
          </a:p>
          <a:p>
            <a:pPr marL="285750" indent="-285750">
              <a:buFont typeface="Arial" panose="020B0604020202020204" pitchFamily="34" charset="0"/>
              <a:buChar char="•"/>
            </a:pPr>
            <a:r>
              <a:rPr lang="en-US" sz="1100" dirty="0">
                <a:solidFill>
                  <a:schemeClr val="bg1"/>
                </a:solidFill>
              </a:rPr>
              <a:t>Admissions and Registrar’s Office completed training for Milestone 1</a:t>
            </a:r>
          </a:p>
          <a:p>
            <a:pPr marL="285750" indent="-285750">
              <a:buFont typeface="Arial" panose="020B0604020202020204" pitchFamily="34" charset="0"/>
              <a:buChar char="•"/>
            </a:pPr>
            <a:r>
              <a:rPr lang="en-US" sz="1100" dirty="0">
                <a:solidFill>
                  <a:schemeClr val="bg1"/>
                </a:solidFill>
              </a:rPr>
              <a:t>Workday Student informational presentations were presented to participating departments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2482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Custom 1">
      <a:dk1>
        <a:srgbClr val="3A3838"/>
      </a:dk1>
      <a:lt1>
        <a:srgbClr val="FFFFFF"/>
      </a:lt1>
      <a:dk2>
        <a:srgbClr val="9D2235"/>
      </a:dk2>
      <a:lt2>
        <a:srgbClr val="3A3838"/>
      </a:lt2>
      <a:accent1>
        <a:srgbClr val="009999"/>
      </a:accent1>
      <a:accent2>
        <a:srgbClr val="009999"/>
      </a:accent2>
      <a:accent3>
        <a:srgbClr val="FFC000"/>
      </a:accent3>
      <a:accent4>
        <a:srgbClr val="FFC000"/>
      </a:accent4>
      <a:accent5>
        <a:srgbClr val="3A3838"/>
      </a:accent5>
      <a:accent6>
        <a:srgbClr val="171616"/>
      </a:accent6>
      <a:hlink>
        <a:srgbClr val="9D2235"/>
      </a:hlink>
      <a:folHlink>
        <a:srgbClr val="757070"/>
      </a:folHlink>
    </a:clrScheme>
    <a:fontScheme name="UASYS -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1EECDCB-2341-1F4C-9BCA-0A8A90134D0E}" vid="{218F9BD3-A173-A142-A6C8-786E314EDB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eb9e23-4e9a-4f9a-8ed1-cba781073ef8" xsi:nil="true"/>
    <lcf76f155ced4ddcb4097134ff3c332f xmlns="f3086cf3-4ff3-4fc0-a21d-4ca6191d461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90D9D004092141BE692537F5D24B08" ma:contentTypeVersion="14" ma:contentTypeDescription="Create a new document." ma:contentTypeScope="" ma:versionID="95c126ad90ab766951107bc98efe2efe">
  <xsd:schema xmlns:xsd="http://www.w3.org/2001/XMLSchema" xmlns:xs="http://www.w3.org/2001/XMLSchema" xmlns:p="http://schemas.microsoft.com/office/2006/metadata/properties" xmlns:ns2="f3086cf3-4ff3-4fc0-a21d-4ca6191d461f" xmlns:ns3="2feb9e23-4e9a-4f9a-8ed1-cba781073ef8" targetNamespace="http://schemas.microsoft.com/office/2006/metadata/properties" ma:root="true" ma:fieldsID="690cc0fb53d2fe7e73ce566e601f448b" ns2:_="" ns3:_="">
    <xsd:import namespace="f3086cf3-4ff3-4fc0-a21d-4ca6191d461f"/>
    <xsd:import namespace="2feb9e23-4e9a-4f9a-8ed1-cba781073e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86cf3-4ff3-4fc0-a21d-4ca6191d4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03f021-7260-47c4-a966-efcc8f4531e6"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eb9e23-4e9a-4f9a-8ed1-cba781073e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5beaabe-6c98-4e20-a2c7-562d4301f187}" ma:internalName="TaxCatchAll" ma:showField="CatchAllData" ma:web="2feb9e23-4e9a-4f9a-8ed1-cba781073ef8">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ECEA3-68A4-4BE7-BAA3-50712B440963}">
  <ds:schemaRefs>
    <ds:schemaRef ds:uri="http://schemas.microsoft.com/sharepoint/v3/contenttype/forms"/>
  </ds:schemaRefs>
</ds:datastoreItem>
</file>

<file path=customXml/itemProps2.xml><?xml version="1.0" encoding="utf-8"?>
<ds:datastoreItem xmlns:ds="http://schemas.openxmlformats.org/officeDocument/2006/customXml" ds:itemID="{4981CCEC-64CD-418D-A7D3-0DF060D8B038}">
  <ds:schemaRefs>
    <ds:schemaRef ds:uri="http://schemas.microsoft.com/office/2006/metadata/properties"/>
    <ds:schemaRef ds:uri="http://schemas.microsoft.com/office/infopath/2007/PartnerControls"/>
    <ds:schemaRef ds:uri="2feb9e23-4e9a-4f9a-8ed1-cba781073ef8"/>
    <ds:schemaRef ds:uri="f3086cf3-4ff3-4fc0-a21d-4ca6191d461f"/>
  </ds:schemaRefs>
</ds:datastoreItem>
</file>

<file path=customXml/itemProps3.xml><?xml version="1.0" encoding="utf-8"?>
<ds:datastoreItem xmlns:ds="http://schemas.openxmlformats.org/officeDocument/2006/customXml" ds:itemID="{6DC1895F-B1B5-4006-9EFE-93BF2D3C6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86cf3-4ff3-4fc0-a21d-4ca6191d461f"/>
    <ds:schemaRef ds:uri="2feb9e23-4e9a-4f9a-8ed1-cba781073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9c742c4-e61c-4fa5-be89-a3cb566a80d1}" enabled="0" method="" siteId="{79c742c4-e61c-4fa5-be89-a3cb566a80d1}" removed="1"/>
</clbl:labelList>
</file>

<file path=docProps/app.xml><?xml version="1.0" encoding="utf-8"?>
<Properties xmlns="http://schemas.openxmlformats.org/officeDocument/2006/extended-properties" xmlns:vt="http://schemas.openxmlformats.org/officeDocument/2006/docPropsVTypes">
  <TotalTime>891</TotalTime>
  <Words>1903</Words>
  <Application>Microsoft Office PowerPoint</Application>
  <PresentationFormat>Widescreen</PresentationFormat>
  <Paragraphs>360</Paragraphs>
  <Slides>16</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Aptos</vt:lpstr>
      <vt:lpstr>Aptos Display</vt:lpstr>
      <vt:lpstr>Arial</vt:lpstr>
      <vt:lpstr>Calibri</vt:lpstr>
      <vt:lpstr>Franklin Gothic Book</vt:lpstr>
      <vt:lpstr>Franklin Gothic Medium</vt:lpstr>
      <vt:lpstr>Segoe UI</vt:lpstr>
      <vt:lpstr>Wingdings</vt:lpstr>
      <vt:lpstr>Office Theme</vt:lpstr>
      <vt:lpstr>1_Office Theme</vt:lpstr>
      <vt:lpstr>Content</vt:lpstr>
      <vt:lpstr>Workday Student   Faculty Senate </vt:lpstr>
      <vt:lpstr>PowerPoint Presentation</vt:lpstr>
      <vt:lpstr>PowerPoint Presentation</vt:lpstr>
      <vt:lpstr>PowerPoint Presentation</vt:lpstr>
      <vt:lpstr>Workday Student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Anne Tilley-Stagni</dc:creator>
  <cp:lastModifiedBy>Dave Dawson</cp:lastModifiedBy>
  <cp:revision>4</cp:revision>
  <dcterms:created xsi:type="dcterms:W3CDTF">2024-09-30T14:35:14Z</dcterms:created>
  <dcterms:modified xsi:type="dcterms:W3CDTF">2025-02-07T21:17:15Z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0x0101006090D9D004092141BE692537F5D24B08</vt:lpwstr>
  </property>
</Properties>
</file>