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94660"/>
  </p:normalViewPr>
  <p:slideViewPr>
    <p:cSldViewPr snapToGrid="0">
      <p:cViewPr varScale="1">
        <p:scale>
          <a:sx n="116" d="100"/>
          <a:sy n="116" d="100"/>
        </p:scale>
        <p:origin x="138" y="1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32A60-24C2-C969-CD0D-9EC1358B94A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33457BC-17E0-DE2E-4478-82A447037C4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41723CA-FCEE-213D-489B-C4045424FB2C}"/>
              </a:ext>
            </a:extLst>
          </p:cNvPr>
          <p:cNvSpPr>
            <a:spLocks noGrp="1"/>
          </p:cNvSpPr>
          <p:nvPr>
            <p:ph type="dt" sz="half" idx="10"/>
          </p:nvPr>
        </p:nvSpPr>
        <p:spPr/>
        <p:txBody>
          <a:bodyPr/>
          <a:lstStyle/>
          <a:p>
            <a:fld id="{C5A6AEA1-D079-41CB-A47B-9776F3680619}" type="datetimeFigureOut">
              <a:rPr lang="en-US" smtClean="0"/>
              <a:t>2/12/2025</a:t>
            </a:fld>
            <a:endParaRPr lang="en-US" dirty="0"/>
          </a:p>
        </p:txBody>
      </p:sp>
      <p:sp>
        <p:nvSpPr>
          <p:cNvPr id="5" name="Footer Placeholder 4">
            <a:extLst>
              <a:ext uri="{FF2B5EF4-FFF2-40B4-BE49-F238E27FC236}">
                <a16:creationId xmlns:a16="http://schemas.microsoft.com/office/drawing/2014/main" id="{98551AAB-9773-A5A0-ADAD-19EAE5A8E25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B741976-BFF1-6C4A-1B54-F5FA75080C06}"/>
              </a:ext>
            </a:extLst>
          </p:cNvPr>
          <p:cNvSpPr>
            <a:spLocks noGrp="1"/>
          </p:cNvSpPr>
          <p:nvPr>
            <p:ph type="sldNum" sz="quarter" idx="12"/>
          </p:nvPr>
        </p:nvSpPr>
        <p:spPr/>
        <p:txBody>
          <a:bodyPr/>
          <a:lstStyle/>
          <a:p>
            <a:fld id="{DAFC07EF-6D71-4ECC-B936-631842F7C25C}" type="slidenum">
              <a:rPr lang="en-US" smtClean="0"/>
              <a:t>‹#›</a:t>
            </a:fld>
            <a:endParaRPr lang="en-US" dirty="0"/>
          </a:p>
        </p:txBody>
      </p:sp>
    </p:spTree>
    <p:extLst>
      <p:ext uri="{BB962C8B-B14F-4D97-AF65-F5344CB8AC3E}">
        <p14:creationId xmlns:p14="http://schemas.microsoft.com/office/powerpoint/2010/main" val="11179578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2E059-9A84-DD96-6949-8654EA9341B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AD1E848-9ED6-E654-7CE4-B2C6284B2E1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A95307-110B-7AAC-1809-CEFEAE02D3AB}"/>
              </a:ext>
            </a:extLst>
          </p:cNvPr>
          <p:cNvSpPr>
            <a:spLocks noGrp="1"/>
          </p:cNvSpPr>
          <p:nvPr>
            <p:ph type="dt" sz="half" idx="10"/>
          </p:nvPr>
        </p:nvSpPr>
        <p:spPr/>
        <p:txBody>
          <a:bodyPr/>
          <a:lstStyle/>
          <a:p>
            <a:fld id="{C5A6AEA1-D079-41CB-A47B-9776F3680619}" type="datetimeFigureOut">
              <a:rPr lang="en-US" smtClean="0"/>
              <a:t>2/12/2025</a:t>
            </a:fld>
            <a:endParaRPr lang="en-US" dirty="0"/>
          </a:p>
        </p:txBody>
      </p:sp>
      <p:sp>
        <p:nvSpPr>
          <p:cNvPr id="5" name="Footer Placeholder 4">
            <a:extLst>
              <a:ext uri="{FF2B5EF4-FFF2-40B4-BE49-F238E27FC236}">
                <a16:creationId xmlns:a16="http://schemas.microsoft.com/office/drawing/2014/main" id="{B104E796-7C18-9397-B9F4-EA29B720B81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3B12E34-A71F-5FD6-3E4D-435F4F4AC1AA}"/>
              </a:ext>
            </a:extLst>
          </p:cNvPr>
          <p:cNvSpPr>
            <a:spLocks noGrp="1"/>
          </p:cNvSpPr>
          <p:nvPr>
            <p:ph type="sldNum" sz="quarter" idx="12"/>
          </p:nvPr>
        </p:nvSpPr>
        <p:spPr/>
        <p:txBody>
          <a:bodyPr/>
          <a:lstStyle/>
          <a:p>
            <a:fld id="{DAFC07EF-6D71-4ECC-B936-631842F7C25C}" type="slidenum">
              <a:rPr lang="en-US" smtClean="0"/>
              <a:t>‹#›</a:t>
            </a:fld>
            <a:endParaRPr lang="en-US" dirty="0"/>
          </a:p>
        </p:txBody>
      </p:sp>
    </p:spTree>
    <p:extLst>
      <p:ext uri="{BB962C8B-B14F-4D97-AF65-F5344CB8AC3E}">
        <p14:creationId xmlns:p14="http://schemas.microsoft.com/office/powerpoint/2010/main" val="3121870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671CC1D-3EC0-959D-3B05-4E344670DF6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5D28508-BC14-4330-501F-6EF4C7967A1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EDC5D0-2836-F693-F5C4-20B4DD26584F}"/>
              </a:ext>
            </a:extLst>
          </p:cNvPr>
          <p:cNvSpPr>
            <a:spLocks noGrp="1"/>
          </p:cNvSpPr>
          <p:nvPr>
            <p:ph type="dt" sz="half" idx="10"/>
          </p:nvPr>
        </p:nvSpPr>
        <p:spPr/>
        <p:txBody>
          <a:bodyPr/>
          <a:lstStyle/>
          <a:p>
            <a:fld id="{C5A6AEA1-D079-41CB-A47B-9776F3680619}" type="datetimeFigureOut">
              <a:rPr lang="en-US" smtClean="0"/>
              <a:t>2/12/2025</a:t>
            </a:fld>
            <a:endParaRPr lang="en-US" dirty="0"/>
          </a:p>
        </p:txBody>
      </p:sp>
      <p:sp>
        <p:nvSpPr>
          <p:cNvPr id="5" name="Footer Placeholder 4">
            <a:extLst>
              <a:ext uri="{FF2B5EF4-FFF2-40B4-BE49-F238E27FC236}">
                <a16:creationId xmlns:a16="http://schemas.microsoft.com/office/drawing/2014/main" id="{89257EB5-0B1F-33E6-C797-7F55A4C6815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A72CDE4-7AA2-A0B9-3960-854057FD6347}"/>
              </a:ext>
            </a:extLst>
          </p:cNvPr>
          <p:cNvSpPr>
            <a:spLocks noGrp="1"/>
          </p:cNvSpPr>
          <p:nvPr>
            <p:ph type="sldNum" sz="quarter" idx="12"/>
          </p:nvPr>
        </p:nvSpPr>
        <p:spPr/>
        <p:txBody>
          <a:bodyPr/>
          <a:lstStyle/>
          <a:p>
            <a:fld id="{DAFC07EF-6D71-4ECC-B936-631842F7C25C}" type="slidenum">
              <a:rPr lang="en-US" smtClean="0"/>
              <a:t>‹#›</a:t>
            </a:fld>
            <a:endParaRPr lang="en-US" dirty="0"/>
          </a:p>
        </p:txBody>
      </p:sp>
    </p:spTree>
    <p:extLst>
      <p:ext uri="{BB962C8B-B14F-4D97-AF65-F5344CB8AC3E}">
        <p14:creationId xmlns:p14="http://schemas.microsoft.com/office/powerpoint/2010/main" val="1693562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82DDD-37B7-CB6E-1D63-885C8EC16B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247C916-A33A-DB6C-5849-48BFDCC97C5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0ADCAA-7D6E-486C-DC09-D4CE78B00FA2}"/>
              </a:ext>
            </a:extLst>
          </p:cNvPr>
          <p:cNvSpPr>
            <a:spLocks noGrp="1"/>
          </p:cNvSpPr>
          <p:nvPr>
            <p:ph type="dt" sz="half" idx="10"/>
          </p:nvPr>
        </p:nvSpPr>
        <p:spPr/>
        <p:txBody>
          <a:bodyPr/>
          <a:lstStyle/>
          <a:p>
            <a:fld id="{C5A6AEA1-D079-41CB-A47B-9776F3680619}" type="datetimeFigureOut">
              <a:rPr lang="en-US" smtClean="0"/>
              <a:t>2/12/2025</a:t>
            </a:fld>
            <a:endParaRPr lang="en-US" dirty="0"/>
          </a:p>
        </p:txBody>
      </p:sp>
      <p:sp>
        <p:nvSpPr>
          <p:cNvPr id="5" name="Footer Placeholder 4">
            <a:extLst>
              <a:ext uri="{FF2B5EF4-FFF2-40B4-BE49-F238E27FC236}">
                <a16:creationId xmlns:a16="http://schemas.microsoft.com/office/drawing/2014/main" id="{C452CCFE-B085-F16E-5C4F-FE22FD82A22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0754C14-1CF4-4465-486D-210C33F0BDC6}"/>
              </a:ext>
            </a:extLst>
          </p:cNvPr>
          <p:cNvSpPr>
            <a:spLocks noGrp="1"/>
          </p:cNvSpPr>
          <p:nvPr>
            <p:ph type="sldNum" sz="quarter" idx="12"/>
          </p:nvPr>
        </p:nvSpPr>
        <p:spPr/>
        <p:txBody>
          <a:bodyPr/>
          <a:lstStyle/>
          <a:p>
            <a:fld id="{DAFC07EF-6D71-4ECC-B936-631842F7C25C}" type="slidenum">
              <a:rPr lang="en-US" smtClean="0"/>
              <a:t>‹#›</a:t>
            </a:fld>
            <a:endParaRPr lang="en-US" dirty="0"/>
          </a:p>
        </p:txBody>
      </p:sp>
    </p:spTree>
    <p:extLst>
      <p:ext uri="{BB962C8B-B14F-4D97-AF65-F5344CB8AC3E}">
        <p14:creationId xmlns:p14="http://schemas.microsoft.com/office/powerpoint/2010/main" val="1418055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FB4EB7-AE66-6471-B0A0-FD8E2733AC5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CBFFEC3-8466-8F36-3FEF-1997F825161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0F1F123-A2BD-F6C3-62D7-49E432C6D0DE}"/>
              </a:ext>
            </a:extLst>
          </p:cNvPr>
          <p:cNvSpPr>
            <a:spLocks noGrp="1"/>
          </p:cNvSpPr>
          <p:nvPr>
            <p:ph type="dt" sz="half" idx="10"/>
          </p:nvPr>
        </p:nvSpPr>
        <p:spPr/>
        <p:txBody>
          <a:bodyPr/>
          <a:lstStyle/>
          <a:p>
            <a:fld id="{C5A6AEA1-D079-41CB-A47B-9776F3680619}" type="datetimeFigureOut">
              <a:rPr lang="en-US" smtClean="0"/>
              <a:t>2/12/2025</a:t>
            </a:fld>
            <a:endParaRPr lang="en-US" dirty="0"/>
          </a:p>
        </p:txBody>
      </p:sp>
      <p:sp>
        <p:nvSpPr>
          <p:cNvPr id="5" name="Footer Placeholder 4">
            <a:extLst>
              <a:ext uri="{FF2B5EF4-FFF2-40B4-BE49-F238E27FC236}">
                <a16:creationId xmlns:a16="http://schemas.microsoft.com/office/drawing/2014/main" id="{FEB29DE4-7F72-37C3-C21B-D2D795070E4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0F9E5A5-2EFA-91B8-9A83-386A305313E8}"/>
              </a:ext>
            </a:extLst>
          </p:cNvPr>
          <p:cNvSpPr>
            <a:spLocks noGrp="1"/>
          </p:cNvSpPr>
          <p:nvPr>
            <p:ph type="sldNum" sz="quarter" idx="12"/>
          </p:nvPr>
        </p:nvSpPr>
        <p:spPr/>
        <p:txBody>
          <a:bodyPr/>
          <a:lstStyle/>
          <a:p>
            <a:fld id="{DAFC07EF-6D71-4ECC-B936-631842F7C25C}" type="slidenum">
              <a:rPr lang="en-US" smtClean="0"/>
              <a:t>‹#›</a:t>
            </a:fld>
            <a:endParaRPr lang="en-US" dirty="0"/>
          </a:p>
        </p:txBody>
      </p:sp>
    </p:spTree>
    <p:extLst>
      <p:ext uri="{BB962C8B-B14F-4D97-AF65-F5344CB8AC3E}">
        <p14:creationId xmlns:p14="http://schemas.microsoft.com/office/powerpoint/2010/main" val="501603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38AA8-4FF0-FA2D-6BE0-7616B1B375F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57B4DA7-1CA6-F6DF-0E9F-B33B67D2D35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1683EF1-55CB-94EC-6D2B-88CD3B030BB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8838B88-0907-000E-36FC-90B4E09FD61D}"/>
              </a:ext>
            </a:extLst>
          </p:cNvPr>
          <p:cNvSpPr>
            <a:spLocks noGrp="1"/>
          </p:cNvSpPr>
          <p:nvPr>
            <p:ph type="dt" sz="half" idx="10"/>
          </p:nvPr>
        </p:nvSpPr>
        <p:spPr/>
        <p:txBody>
          <a:bodyPr/>
          <a:lstStyle/>
          <a:p>
            <a:fld id="{C5A6AEA1-D079-41CB-A47B-9776F3680619}" type="datetimeFigureOut">
              <a:rPr lang="en-US" smtClean="0"/>
              <a:t>2/12/2025</a:t>
            </a:fld>
            <a:endParaRPr lang="en-US" dirty="0"/>
          </a:p>
        </p:txBody>
      </p:sp>
      <p:sp>
        <p:nvSpPr>
          <p:cNvPr id="6" name="Footer Placeholder 5">
            <a:extLst>
              <a:ext uri="{FF2B5EF4-FFF2-40B4-BE49-F238E27FC236}">
                <a16:creationId xmlns:a16="http://schemas.microsoft.com/office/drawing/2014/main" id="{6D4D08E4-5CBF-D3FA-1DCD-5CB1C7780FE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3B11E3F-45B6-8ACA-200A-94EBA4B69E5B}"/>
              </a:ext>
            </a:extLst>
          </p:cNvPr>
          <p:cNvSpPr>
            <a:spLocks noGrp="1"/>
          </p:cNvSpPr>
          <p:nvPr>
            <p:ph type="sldNum" sz="quarter" idx="12"/>
          </p:nvPr>
        </p:nvSpPr>
        <p:spPr/>
        <p:txBody>
          <a:bodyPr/>
          <a:lstStyle/>
          <a:p>
            <a:fld id="{DAFC07EF-6D71-4ECC-B936-631842F7C25C}" type="slidenum">
              <a:rPr lang="en-US" smtClean="0"/>
              <a:t>‹#›</a:t>
            </a:fld>
            <a:endParaRPr lang="en-US" dirty="0"/>
          </a:p>
        </p:txBody>
      </p:sp>
    </p:spTree>
    <p:extLst>
      <p:ext uri="{BB962C8B-B14F-4D97-AF65-F5344CB8AC3E}">
        <p14:creationId xmlns:p14="http://schemas.microsoft.com/office/powerpoint/2010/main" val="3465181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03C3E-B791-918B-0787-94FC980887A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AEA8DBE-B08C-B45C-3F43-379FE77EAD4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D130A4B-F26F-1FA1-2DBE-E89B7B68B40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4AF6BD7-7082-D1DF-0E98-7AE049D2D7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B743B61-17DF-A058-1F2A-55C5465A43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5ECDF36-C0CC-0E6F-0293-86069A555CF8}"/>
              </a:ext>
            </a:extLst>
          </p:cNvPr>
          <p:cNvSpPr>
            <a:spLocks noGrp="1"/>
          </p:cNvSpPr>
          <p:nvPr>
            <p:ph type="dt" sz="half" idx="10"/>
          </p:nvPr>
        </p:nvSpPr>
        <p:spPr/>
        <p:txBody>
          <a:bodyPr/>
          <a:lstStyle/>
          <a:p>
            <a:fld id="{C5A6AEA1-D079-41CB-A47B-9776F3680619}" type="datetimeFigureOut">
              <a:rPr lang="en-US" smtClean="0"/>
              <a:t>2/12/2025</a:t>
            </a:fld>
            <a:endParaRPr lang="en-US" dirty="0"/>
          </a:p>
        </p:txBody>
      </p:sp>
      <p:sp>
        <p:nvSpPr>
          <p:cNvPr id="8" name="Footer Placeholder 7">
            <a:extLst>
              <a:ext uri="{FF2B5EF4-FFF2-40B4-BE49-F238E27FC236}">
                <a16:creationId xmlns:a16="http://schemas.microsoft.com/office/drawing/2014/main" id="{FEE2CF76-D6F4-1DEA-ED07-C90A357D681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26C5F24A-A719-E5CF-82F4-05AF06A11326}"/>
              </a:ext>
            </a:extLst>
          </p:cNvPr>
          <p:cNvSpPr>
            <a:spLocks noGrp="1"/>
          </p:cNvSpPr>
          <p:nvPr>
            <p:ph type="sldNum" sz="quarter" idx="12"/>
          </p:nvPr>
        </p:nvSpPr>
        <p:spPr/>
        <p:txBody>
          <a:bodyPr/>
          <a:lstStyle/>
          <a:p>
            <a:fld id="{DAFC07EF-6D71-4ECC-B936-631842F7C25C}" type="slidenum">
              <a:rPr lang="en-US" smtClean="0"/>
              <a:t>‹#›</a:t>
            </a:fld>
            <a:endParaRPr lang="en-US" dirty="0"/>
          </a:p>
        </p:txBody>
      </p:sp>
    </p:spTree>
    <p:extLst>
      <p:ext uri="{BB962C8B-B14F-4D97-AF65-F5344CB8AC3E}">
        <p14:creationId xmlns:p14="http://schemas.microsoft.com/office/powerpoint/2010/main" val="3552401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155F4-A99B-1947-1DB3-CE2D6DDE6EE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5A1D004-F377-15DC-D8C2-E6E8BD9410D6}"/>
              </a:ext>
            </a:extLst>
          </p:cNvPr>
          <p:cNvSpPr>
            <a:spLocks noGrp="1"/>
          </p:cNvSpPr>
          <p:nvPr>
            <p:ph type="dt" sz="half" idx="10"/>
          </p:nvPr>
        </p:nvSpPr>
        <p:spPr/>
        <p:txBody>
          <a:bodyPr/>
          <a:lstStyle/>
          <a:p>
            <a:fld id="{C5A6AEA1-D079-41CB-A47B-9776F3680619}" type="datetimeFigureOut">
              <a:rPr lang="en-US" smtClean="0"/>
              <a:t>2/12/2025</a:t>
            </a:fld>
            <a:endParaRPr lang="en-US" dirty="0"/>
          </a:p>
        </p:txBody>
      </p:sp>
      <p:sp>
        <p:nvSpPr>
          <p:cNvPr id="4" name="Footer Placeholder 3">
            <a:extLst>
              <a:ext uri="{FF2B5EF4-FFF2-40B4-BE49-F238E27FC236}">
                <a16:creationId xmlns:a16="http://schemas.microsoft.com/office/drawing/2014/main" id="{F7153C6A-4793-3C7C-0151-69FA49ADDD35}"/>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52380186-71E4-6659-5784-DD25B0878708}"/>
              </a:ext>
            </a:extLst>
          </p:cNvPr>
          <p:cNvSpPr>
            <a:spLocks noGrp="1"/>
          </p:cNvSpPr>
          <p:nvPr>
            <p:ph type="sldNum" sz="quarter" idx="12"/>
          </p:nvPr>
        </p:nvSpPr>
        <p:spPr/>
        <p:txBody>
          <a:bodyPr/>
          <a:lstStyle/>
          <a:p>
            <a:fld id="{DAFC07EF-6D71-4ECC-B936-631842F7C25C}" type="slidenum">
              <a:rPr lang="en-US" smtClean="0"/>
              <a:t>‹#›</a:t>
            </a:fld>
            <a:endParaRPr lang="en-US" dirty="0"/>
          </a:p>
        </p:txBody>
      </p:sp>
    </p:spTree>
    <p:extLst>
      <p:ext uri="{BB962C8B-B14F-4D97-AF65-F5344CB8AC3E}">
        <p14:creationId xmlns:p14="http://schemas.microsoft.com/office/powerpoint/2010/main" val="3877486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A4A9785-B883-30B9-9965-7C5C564D1C97}"/>
              </a:ext>
            </a:extLst>
          </p:cNvPr>
          <p:cNvSpPr>
            <a:spLocks noGrp="1"/>
          </p:cNvSpPr>
          <p:nvPr>
            <p:ph type="dt" sz="half" idx="10"/>
          </p:nvPr>
        </p:nvSpPr>
        <p:spPr/>
        <p:txBody>
          <a:bodyPr/>
          <a:lstStyle/>
          <a:p>
            <a:fld id="{C5A6AEA1-D079-41CB-A47B-9776F3680619}" type="datetimeFigureOut">
              <a:rPr lang="en-US" smtClean="0"/>
              <a:t>2/12/2025</a:t>
            </a:fld>
            <a:endParaRPr lang="en-US" dirty="0"/>
          </a:p>
        </p:txBody>
      </p:sp>
      <p:sp>
        <p:nvSpPr>
          <p:cNvPr id="3" name="Footer Placeholder 2">
            <a:extLst>
              <a:ext uri="{FF2B5EF4-FFF2-40B4-BE49-F238E27FC236}">
                <a16:creationId xmlns:a16="http://schemas.microsoft.com/office/drawing/2014/main" id="{D0C3F8E6-1ADD-2D1B-641E-B8767B88E981}"/>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CF95E168-F5C2-9E67-F1FA-F866C7E0D617}"/>
              </a:ext>
            </a:extLst>
          </p:cNvPr>
          <p:cNvSpPr>
            <a:spLocks noGrp="1"/>
          </p:cNvSpPr>
          <p:nvPr>
            <p:ph type="sldNum" sz="quarter" idx="12"/>
          </p:nvPr>
        </p:nvSpPr>
        <p:spPr/>
        <p:txBody>
          <a:bodyPr/>
          <a:lstStyle/>
          <a:p>
            <a:fld id="{DAFC07EF-6D71-4ECC-B936-631842F7C25C}" type="slidenum">
              <a:rPr lang="en-US" smtClean="0"/>
              <a:t>‹#›</a:t>
            </a:fld>
            <a:endParaRPr lang="en-US" dirty="0"/>
          </a:p>
        </p:txBody>
      </p:sp>
    </p:spTree>
    <p:extLst>
      <p:ext uri="{BB962C8B-B14F-4D97-AF65-F5344CB8AC3E}">
        <p14:creationId xmlns:p14="http://schemas.microsoft.com/office/powerpoint/2010/main" val="1488494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F62B8-2BA8-14BE-CBD3-B917D55E008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6F4A479-5ED9-1315-2D5F-11F909F2CE5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33C3789-6A86-8D11-6032-16C9C8BB2B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2CA21CA-5A4D-F941-9AA3-3F2BB8096A84}"/>
              </a:ext>
            </a:extLst>
          </p:cNvPr>
          <p:cNvSpPr>
            <a:spLocks noGrp="1"/>
          </p:cNvSpPr>
          <p:nvPr>
            <p:ph type="dt" sz="half" idx="10"/>
          </p:nvPr>
        </p:nvSpPr>
        <p:spPr/>
        <p:txBody>
          <a:bodyPr/>
          <a:lstStyle/>
          <a:p>
            <a:fld id="{C5A6AEA1-D079-41CB-A47B-9776F3680619}" type="datetimeFigureOut">
              <a:rPr lang="en-US" smtClean="0"/>
              <a:t>2/12/2025</a:t>
            </a:fld>
            <a:endParaRPr lang="en-US" dirty="0"/>
          </a:p>
        </p:txBody>
      </p:sp>
      <p:sp>
        <p:nvSpPr>
          <p:cNvPr id="6" name="Footer Placeholder 5">
            <a:extLst>
              <a:ext uri="{FF2B5EF4-FFF2-40B4-BE49-F238E27FC236}">
                <a16:creationId xmlns:a16="http://schemas.microsoft.com/office/drawing/2014/main" id="{0A65583B-EEF9-F3DC-8ED0-2033D751FDD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6A1D321-9EB0-18D6-2C03-A35690E5BFBF}"/>
              </a:ext>
            </a:extLst>
          </p:cNvPr>
          <p:cNvSpPr>
            <a:spLocks noGrp="1"/>
          </p:cNvSpPr>
          <p:nvPr>
            <p:ph type="sldNum" sz="quarter" idx="12"/>
          </p:nvPr>
        </p:nvSpPr>
        <p:spPr/>
        <p:txBody>
          <a:bodyPr/>
          <a:lstStyle/>
          <a:p>
            <a:fld id="{DAFC07EF-6D71-4ECC-B936-631842F7C25C}" type="slidenum">
              <a:rPr lang="en-US" smtClean="0"/>
              <a:t>‹#›</a:t>
            </a:fld>
            <a:endParaRPr lang="en-US" dirty="0"/>
          </a:p>
        </p:txBody>
      </p:sp>
    </p:spTree>
    <p:extLst>
      <p:ext uri="{BB962C8B-B14F-4D97-AF65-F5344CB8AC3E}">
        <p14:creationId xmlns:p14="http://schemas.microsoft.com/office/powerpoint/2010/main" val="22436961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FE3C4-F1F4-4448-2DE8-691DE9763B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C22FF69-1458-377C-95DC-0AA6904E72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D8534FA2-3DED-119E-F933-52ACA00AE2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C10D1F2-89C9-7D43-1FE2-F4E736E5DC3E}"/>
              </a:ext>
            </a:extLst>
          </p:cNvPr>
          <p:cNvSpPr>
            <a:spLocks noGrp="1"/>
          </p:cNvSpPr>
          <p:nvPr>
            <p:ph type="dt" sz="half" idx="10"/>
          </p:nvPr>
        </p:nvSpPr>
        <p:spPr/>
        <p:txBody>
          <a:bodyPr/>
          <a:lstStyle/>
          <a:p>
            <a:fld id="{C5A6AEA1-D079-41CB-A47B-9776F3680619}" type="datetimeFigureOut">
              <a:rPr lang="en-US" smtClean="0"/>
              <a:t>2/12/2025</a:t>
            </a:fld>
            <a:endParaRPr lang="en-US" dirty="0"/>
          </a:p>
        </p:txBody>
      </p:sp>
      <p:sp>
        <p:nvSpPr>
          <p:cNvPr id="6" name="Footer Placeholder 5">
            <a:extLst>
              <a:ext uri="{FF2B5EF4-FFF2-40B4-BE49-F238E27FC236}">
                <a16:creationId xmlns:a16="http://schemas.microsoft.com/office/drawing/2014/main" id="{B7081532-4D95-AC28-0935-2C35EDA4B9F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4088CF8-D71C-CB27-75CF-4A7D9E2BD72B}"/>
              </a:ext>
            </a:extLst>
          </p:cNvPr>
          <p:cNvSpPr>
            <a:spLocks noGrp="1"/>
          </p:cNvSpPr>
          <p:nvPr>
            <p:ph type="sldNum" sz="quarter" idx="12"/>
          </p:nvPr>
        </p:nvSpPr>
        <p:spPr/>
        <p:txBody>
          <a:bodyPr/>
          <a:lstStyle/>
          <a:p>
            <a:fld id="{DAFC07EF-6D71-4ECC-B936-631842F7C25C}" type="slidenum">
              <a:rPr lang="en-US" smtClean="0"/>
              <a:t>‹#›</a:t>
            </a:fld>
            <a:endParaRPr lang="en-US" dirty="0"/>
          </a:p>
        </p:txBody>
      </p:sp>
    </p:spTree>
    <p:extLst>
      <p:ext uri="{BB962C8B-B14F-4D97-AF65-F5344CB8AC3E}">
        <p14:creationId xmlns:p14="http://schemas.microsoft.com/office/powerpoint/2010/main" val="2868948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F84353D-022A-7CC6-967E-5B78629DD92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C7EAB2F-C9F7-025D-C6AC-ADDC9D7FDBF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703F66-DAC6-574C-0698-C22FCE34DE5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5A6AEA1-D079-41CB-A47B-9776F3680619}" type="datetimeFigureOut">
              <a:rPr lang="en-US" smtClean="0"/>
              <a:t>2/12/2025</a:t>
            </a:fld>
            <a:endParaRPr lang="en-US" dirty="0"/>
          </a:p>
        </p:txBody>
      </p:sp>
      <p:sp>
        <p:nvSpPr>
          <p:cNvPr id="5" name="Footer Placeholder 4">
            <a:extLst>
              <a:ext uri="{FF2B5EF4-FFF2-40B4-BE49-F238E27FC236}">
                <a16:creationId xmlns:a16="http://schemas.microsoft.com/office/drawing/2014/main" id="{3AEE1A5B-509D-1473-7EFA-8F4AF8D5EA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38722B33-0342-5229-BDB0-5B3E7E968AF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AFC07EF-6D71-4ECC-B936-631842F7C25C}" type="slidenum">
              <a:rPr lang="en-US" smtClean="0"/>
              <a:t>‹#›</a:t>
            </a:fld>
            <a:endParaRPr lang="en-US" dirty="0"/>
          </a:p>
        </p:txBody>
      </p:sp>
    </p:spTree>
    <p:extLst>
      <p:ext uri="{BB962C8B-B14F-4D97-AF65-F5344CB8AC3E}">
        <p14:creationId xmlns:p14="http://schemas.microsoft.com/office/powerpoint/2010/main" val="912457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1843E-435A-E72A-AFCF-F957E4C79850}"/>
              </a:ext>
            </a:extLst>
          </p:cNvPr>
          <p:cNvSpPr>
            <a:spLocks noGrp="1"/>
          </p:cNvSpPr>
          <p:nvPr>
            <p:ph type="ctrTitle"/>
          </p:nvPr>
        </p:nvSpPr>
        <p:spPr/>
        <p:txBody>
          <a:bodyPr>
            <a:normAutofit fontScale="90000"/>
          </a:bodyPr>
          <a:lstStyle/>
          <a:p>
            <a:r>
              <a:rPr lang="en-US" dirty="0"/>
              <a:t>APT Recommendations on 1405.11 and 1405.111 Combined Policies</a:t>
            </a:r>
          </a:p>
        </p:txBody>
      </p:sp>
      <p:sp>
        <p:nvSpPr>
          <p:cNvPr id="3" name="Subtitle 2">
            <a:extLst>
              <a:ext uri="{FF2B5EF4-FFF2-40B4-BE49-F238E27FC236}">
                <a16:creationId xmlns:a16="http://schemas.microsoft.com/office/drawing/2014/main" id="{38BE541E-6386-B8B1-5D78-C409DDFE98B2}"/>
              </a:ext>
            </a:extLst>
          </p:cNvPr>
          <p:cNvSpPr>
            <a:spLocks noGrp="1"/>
          </p:cNvSpPr>
          <p:nvPr>
            <p:ph type="subTitle" idx="1"/>
          </p:nvPr>
        </p:nvSpPr>
        <p:spPr/>
        <p:txBody>
          <a:bodyPr/>
          <a:lstStyle/>
          <a:p>
            <a:r>
              <a:rPr lang="en-US" dirty="0"/>
              <a:t>Report to Faculty Senate</a:t>
            </a:r>
          </a:p>
          <a:p>
            <a:r>
              <a:rPr lang="en-US" dirty="0"/>
              <a:t>2/12/2025</a:t>
            </a:r>
          </a:p>
        </p:txBody>
      </p:sp>
    </p:spTree>
    <p:extLst>
      <p:ext uri="{BB962C8B-B14F-4D97-AF65-F5344CB8AC3E}">
        <p14:creationId xmlns:p14="http://schemas.microsoft.com/office/powerpoint/2010/main" val="3717741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F551D-6763-FB30-F849-4162954D7475}"/>
              </a:ext>
            </a:extLst>
          </p:cNvPr>
          <p:cNvSpPr>
            <a:spLocks noGrp="1"/>
          </p:cNvSpPr>
          <p:nvPr>
            <p:ph type="title"/>
          </p:nvPr>
        </p:nvSpPr>
        <p:spPr/>
        <p:txBody>
          <a:bodyPr/>
          <a:lstStyle/>
          <a:p>
            <a:r>
              <a:rPr lang="en-US" dirty="0"/>
              <a:t>APT Committee Members</a:t>
            </a:r>
          </a:p>
        </p:txBody>
      </p:sp>
      <p:sp>
        <p:nvSpPr>
          <p:cNvPr id="3" name="Content Placeholder 2">
            <a:extLst>
              <a:ext uri="{FF2B5EF4-FFF2-40B4-BE49-F238E27FC236}">
                <a16:creationId xmlns:a16="http://schemas.microsoft.com/office/drawing/2014/main" id="{39004CBE-2E26-C303-374F-8CD1FCD9C79A}"/>
              </a:ext>
            </a:extLst>
          </p:cNvPr>
          <p:cNvSpPr>
            <a:spLocks noGrp="1"/>
          </p:cNvSpPr>
          <p:nvPr>
            <p:ph sz="half" idx="1"/>
          </p:nvPr>
        </p:nvSpPr>
        <p:spPr/>
        <p:txBody>
          <a:bodyPr/>
          <a:lstStyle/>
          <a:p>
            <a:r>
              <a:rPr lang="en-US" dirty="0"/>
              <a:t>Erika Mariana Almenara</a:t>
            </a:r>
          </a:p>
          <a:p>
            <a:r>
              <a:rPr lang="en-US" dirty="0"/>
              <a:t>Lindsey Aloia</a:t>
            </a:r>
          </a:p>
          <a:p>
            <a:r>
              <a:rPr lang="en-US" dirty="0"/>
              <a:t>Laurie Apple</a:t>
            </a:r>
          </a:p>
          <a:p>
            <a:r>
              <a:rPr lang="en-US" dirty="0"/>
              <a:t>Mindy Bradley</a:t>
            </a:r>
          </a:p>
          <a:p>
            <a:r>
              <a:rPr lang="en-US" dirty="0"/>
              <a:t>Kevin Brady</a:t>
            </a:r>
          </a:p>
          <a:p>
            <a:r>
              <a:rPr lang="en-US" dirty="0"/>
              <a:t>Kevin Hall</a:t>
            </a:r>
          </a:p>
          <a:p>
            <a:r>
              <a:rPr lang="en-US" dirty="0"/>
              <a:t>Jennifer Hoyer</a:t>
            </a:r>
          </a:p>
          <a:p>
            <a:endParaRPr lang="en-US" dirty="0"/>
          </a:p>
        </p:txBody>
      </p:sp>
      <p:sp>
        <p:nvSpPr>
          <p:cNvPr id="4" name="Content Placeholder 3">
            <a:extLst>
              <a:ext uri="{FF2B5EF4-FFF2-40B4-BE49-F238E27FC236}">
                <a16:creationId xmlns:a16="http://schemas.microsoft.com/office/drawing/2014/main" id="{7834A81D-18AD-ECA2-BBC4-C571BDAFB3C3}"/>
              </a:ext>
            </a:extLst>
          </p:cNvPr>
          <p:cNvSpPr>
            <a:spLocks noGrp="1"/>
          </p:cNvSpPr>
          <p:nvPr>
            <p:ph sz="half" idx="2"/>
          </p:nvPr>
        </p:nvSpPr>
        <p:spPr/>
        <p:txBody>
          <a:bodyPr/>
          <a:lstStyle/>
          <a:p>
            <a:r>
              <a:rPr lang="en-US" dirty="0"/>
              <a:t>Tom Jensen</a:t>
            </a:r>
          </a:p>
          <a:p>
            <a:r>
              <a:rPr lang="en-US" dirty="0"/>
              <a:t>Don Johnson</a:t>
            </a:r>
          </a:p>
          <a:p>
            <a:r>
              <a:rPr lang="en-US" dirty="0"/>
              <a:t>Curt Rom</a:t>
            </a:r>
          </a:p>
          <a:p>
            <a:r>
              <a:rPr lang="en-US" dirty="0"/>
              <a:t>Luti Salisbury</a:t>
            </a:r>
          </a:p>
          <a:p>
            <a:r>
              <a:rPr lang="en-US" dirty="0"/>
              <a:t>Suresh Thallapuranam</a:t>
            </a:r>
          </a:p>
          <a:p>
            <a:r>
              <a:rPr lang="en-US" dirty="0"/>
              <a:t>Deb Korth </a:t>
            </a:r>
          </a:p>
          <a:p>
            <a:r>
              <a:rPr lang="en-US" dirty="0"/>
              <a:t>Carole Shook </a:t>
            </a:r>
          </a:p>
        </p:txBody>
      </p:sp>
    </p:spTree>
    <p:extLst>
      <p:ext uri="{BB962C8B-B14F-4D97-AF65-F5344CB8AC3E}">
        <p14:creationId xmlns:p14="http://schemas.microsoft.com/office/powerpoint/2010/main" val="31489230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A67D312-F0FA-E10F-19A7-BC03223BBC9F}"/>
              </a:ext>
            </a:extLst>
          </p:cNvPr>
          <p:cNvSpPr>
            <a:spLocks noGrp="1"/>
          </p:cNvSpPr>
          <p:nvPr>
            <p:ph type="title"/>
          </p:nvPr>
        </p:nvSpPr>
        <p:spPr/>
        <p:txBody>
          <a:bodyPr/>
          <a:lstStyle/>
          <a:p>
            <a:r>
              <a:rPr lang="en-US" dirty="0"/>
              <a:t>Faculty Senate Charge to APT</a:t>
            </a:r>
          </a:p>
        </p:txBody>
      </p:sp>
      <p:sp>
        <p:nvSpPr>
          <p:cNvPr id="6" name="Content Placeholder 5">
            <a:extLst>
              <a:ext uri="{FF2B5EF4-FFF2-40B4-BE49-F238E27FC236}">
                <a16:creationId xmlns:a16="http://schemas.microsoft.com/office/drawing/2014/main" id="{4D5D2CBD-74A8-75E6-C647-86F9D92848C8}"/>
              </a:ext>
            </a:extLst>
          </p:cNvPr>
          <p:cNvSpPr>
            <a:spLocks noGrp="1"/>
          </p:cNvSpPr>
          <p:nvPr>
            <p:ph idx="1"/>
          </p:nvPr>
        </p:nvSpPr>
        <p:spPr/>
        <p:txBody>
          <a:bodyPr>
            <a:normAutofit/>
          </a:bodyPr>
          <a:lstStyle/>
          <a:p>
            <a:pPr marL="0" marR="0" indent="0">
              <a:buNone/>
            </a:pPr>
            <a:r>
              <a:rPr lang="en-US" dirty="0">
                <a:solidFill>
                  <a:srgbClr val="000000"/>
                </a:solidFill>
                <a:effectLst/>
                <a:latin typeface="Aptos" panose="020B0004020202020204" pitchFamily="34" charset="0"/>
                <a:ea typeface="Aptos" panose="020B0004020202020204" pitchFamily="34" charset="0"/>
                <a:cs typeface="Aptos" panose="020B0004020202020204" pitchFamily="34" charset="0"/>
              </a:rPr>
              <a:t>Review the merged/combined document and provide a recommendation regarding faculty approval of the new draft version. This charge includes:</a:t>
            </a:r>
          </a:p>
          <a:p>
            <a:pPr lvl="1"/>
            <a:r>
              <a:rPr lang="en-US" dirty="0">
                <a:solidFill>
                  <a:srgbClr val="000000"/>
                </a:solidFill>
                <a:effectLst/>
                <a:latin typeface="Aptos" panose="020B0004020202020204" pitchFamily="34" charset="0"/>
                <a:ea typeface="Aptos" panose="020B0004020202020204" pitchFamily="34" charset="0"/>
                <a:cs typeface="Aptos" panose="020B0004020202020204" pitchFamily="34" charset="0"/>
              </a:rPr>
              <a:t>Inspecting the new instructor promotion portion </a:t>
            </a:r>
            <a:r>
              <a:rPr lang="en-US" dirty="0">
                <a:solidFill>
                  <a:schemeClr val="tx2">
                    <a:lumMod val="75000"/>
                    <a:lumOff val="25000"/>
                  </a:schemeClr>
                </a:solidFill>
                <a:effectLst/>
                <a:latin typeface="Aptos" panose="020B0004020202020204" pitchFamily="34" charset="0"/>
                <a:ea typeface="Aptos" panose="020B0004020202020204" pitchFamily="34" charset="0"/>
                <a:cs typeface="Aptos" panose="020B0004020202020204" pitchFamily="34" charset="0"/>
              </a:rPr>
              <a:t>(Kudos – well done!)</a:t>
            </a:r>
          </a:p>
          <a:p>
            <a:pPr lvl="1"/>
            <a:r>
              <a:rPr lang="en-US" dirty="0">
                <a:solidFill>
                  <a:srgbClr val="000000"/>
                </a:solidFill>
                <a:effectLst/>
                <a:latin typeface="Aptos" panose="020B0004020202020204" pitchFamily="34" charset="0"/>
                <a:ea typeface="Aptos" panose="020B0004020202020204" pitchFamily="34" charset="0"/>
                <a:cs typeface="Aptos" panose="020B0004020202020204" pitchFamily="34" charset="0"/>
              </a:rPr>
              <a:t>Carefully reviewing the newly merged document for any possible issues/misalignments </a:t>
            </a:r>
            <a:r>
              <a:rPr lang="en-US" dirty="0">
                <a:solidFill>
                  <a:schemeClr val="tx2">
                    <a:lumMod val="75000"/>
                    <a:lumOff val="25000"/>
                  </a:schemeClr>
                </a:solidFill>
                <a:effectLst/>
                <a:latin typeface="Aptos" panose="020B0004020202020204" pitchFamily="34" charset="0"/>
                <a:ea typeface="Aptos" panose="020B0004020202020204" pitchFamily="34" charset="0"/>
                <a:cs typeface="Aptos" panose="020B0004020202020204" pitchFamily="34" charset="0"/>
              </a:rPr>
              <a:t>(Kudos – again, well done!)</a:t>
            </a:r>
          </a:p>
          <a:p>
            <a:pPr lvl="1" indent="-223838"/>
            <a:r>
              <a:rPr lang="en-US" dirty="0">
                <a:solidFill>
                  <a:srgbClr val="000000"/>
                </a:solidFill>
                <a:effectLst/>
                <a:latin typeface="Aptos" panose="020B0004020202020204" pitchFamily="34" charset="0"/>
                <a:ea typeface="Aptos" panose="020B0004020202020204" pitchFamily="34" charset="0"/>
                <a:cs typeface="Aptos" panose="020B0004020202020204" pitchFamily="34" charset="0"/>
              </a:rPr>
              <a:t>Providing any recommendations for additional edits/adjustments </a:t>
            </a:r>
          </a:p>
          <a:p>
            <a:pPr marL="684213" lvl="1" indent="-227013">
              <a:buNone/>
            </a:pPr>
            <a:r>
              <a:rPr lang="en-US" dirty="0">
                <a:solidFill>
                  <a:srgbClr val="000000"/>
                </a:solidFill>
                <a:latin typeface="Aptos" panose="020B0004020202020204" pitchFamily="34" charset="0"/>
                <a:ea typeface="Aptos" panose="020B0004020202020204" pitchFamily="34" charset="0"/>
                <a:cs typeface="Aptos" panose="020B0004020202020204" pitchFamily="34" charset="0"/>
              </a:rPr>
              <a:t>	</a:t>
            </a:r>
            <a:r>
              <a:rPr lang="en-US" dirty="0">
                <a:solidFill>
                  <a:schemeClr val="tx2">
                    <a:lumMod val="75000"/>
                    <a:lumOff val="25000"/>
                  </a:schemeClr>
                </a:solidFill>
                <a:latin typeface="Aptos" panose="020B0004020202020204" pitchFamily="34" charset="0"/>
                <a:ea typeface="Aptos" panose="020B0004020202020204" pitchFamily="34" charset="0"/>
                <a:cs typeface="Aptos" panose="020B0004020202020204" pitchFamily="34" charset="0"/>
              </a:rPr>
              <a:t>(Six recommendations plus minor edits)</a:t>
            </a:r>
            <a:endParaRPr lang="en-US" dirty="0">
              <a:solidFill>
                <a:schemeClr val="tx2">
                  <a:lumMod val="75000"/>
                  <a:lumOff val="25000"/>
                </a:schemeClr>
              </a:solidFill>
              <a:effectLst/>
              <a:latin typeface="Aptos" panose="020B0004020202020204" pitchFamily="34" charset="0"/>
              <a:ea typeface="Aptos" panose="020B0004020202020204" pitchFamily="34" charset="0"/>
              <a:cs typeface="Aptos" panose="020B0004020202020204" pitchFamily="34" charset="0"/>
            </a:endParaRPr>
          </a:p>
          <a:p>
            <a:pPr marL="228600" lvl="1" indent="0">
              <a:buNone/>
            </a:pPr>
            <a:endParaRPr lang="en-US" dirty="0">
              <a:effectLst/>
              <a:latin typeface="Aptos" panose="020B0004020202020204" pitchFamily="34" charset="0"/>
              <a:ea typeface="Aptos" panose="020B0004020202020204" pitchFamily="34" charset="0"/>
              <a:cs typeface="Aptos" panose="020B0004020202020204" pitchFamily="34" charset="0"/>
            </a:endParaRPr>
          </a:p>
          <a:p>
            <a:endParaRPr lang="en-US" dirty="0"/>
          </a:p>
        </p:txBody>
      </p:sp>
    </p:spTree>
    <p:extLst>
      <p:ext uri="{BB962C8B-B14F-4D97-AF65-F5344CB8AC3E}">
        <p14:creationId xmlns:p14="http://schemas.microsoft.com/office/powerpoint/2010/main" val="26702556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92508-4DF8-BF7E-6708-C0209911F67D}"/>
              </a:ext>
            </a:extLst>
          </p:cNvPr>
          <p:cNvSpPr>
            <a:spLocks noGrp="1"/>
          </p:cNvSpPr>
          <p:nvPr>
            <p:ph type="title"/>
          </p:nvPr>
        </p:nvSpPr>
        <p:spPr/>
        <p:txBody>
          <a:bodyPr/>
          <a:lstStyle/>
          <a:p>
            <a:r>
              <a:rPr lang="en-US" dirty="0"/>
              <a:t>Recommendation #1</a:t>
            </a:r>
          </a:p>
        </p:txBody>
      </p:sp>
      <p:sp>
        <p:nvSpPr>
          <p:cNvPr id="3" name="Content Placeholder 2">
            <a:extLst>
              <a:ext uri="{FF2B5EF4-FFF2-40B4-BE49-F238E27FC236}">
                <a16:creationId xmlns:a16="http://schemas.microsoft.com/office/drawing/2014/main" id="{EEDAE73A-AF4A-BA73-DCCC-22EB65C2DBDD}"/>
              </a:ext>
            </a:extLst>
          </p:cNvPr>
          <p:cNvSpPr>
            <a:spLocks noGrp="1"/>
          </p:cNvSpPr>
          <p:nvPr>
            <p:ph idx="1"/>
          </p:nvPr>
        </p:nvSpPr>
        <p:spPr/>
        <p:txBody>
          <a:bodyPr>
            <a:normAutofit fontScale="92500" lnSpcReduction="20000"/>
          </a:bodyPr>
          <a:lstStyle/>
          <a:p>
            <a:pPr marL="0" indent="0">
              <a:lnSpc>
                <a:spcPct val="107000"/>
              </a:lnSpc>
              <a:spcAft>
                <a:spcPts val="800"/>
              </a:spcAft>
              <a:buNone/>
            </a:pPr>
            <a:r>
              <a:rPr lang="en-US" sz="3600" kern="100" dirty="0">
                <a:effectLst/>
                <a:latin typeface="Aptos" panose="020B0004020202020204" pitchFamily="34" charset="0"/>
                <a:ea typeface="Aptos" panose="020B0004020202020204" pitchFamily="34" charset="0"/>
                <a:cs typeface="Times New Roman" panose="02020603050405020304" pitchFamily="18" charset="0"/>
              </a:rPr>
              <a:t>Section I.B.1-4. </a:t>
            </a:r>
            <a:r>
              <a:rPr lang="en-US" sz="3600" dirty="0">
                <a:effectLst/>
                <a:latin typeface="Helvetica" panose="020B0604020202020204" pitchFamily="34" charset="0"/>
                <a:ea typeface="Times" panose="02020603050405020304" pitchFamily="18" charset="0"/>
                <a:cs typeface="Times New Roman" panose="02020603050405020304" pitchFamily="18" charset="0"/>
              </a:rPr>
              <a:t>Committees: Responsibilities and Service</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kern="100" dirty="0">
                <a:effectLst/>
                <a:latin typeface="Aptos" panose="020B0004020202020204" pitchFamily="34" charset="0"/>
                <a:ea typeface="Aptos" panose="020B0004020202020204" pitchFamily="34" charset="0"/>
                <a:cs typeface="Times New Roman" panose="02020603050405020304" pitchFamily="18" charset="0"/>
              </a:rPr>
              <a:t>(pp. 1-3)</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228600" marR="0" algn="l"/>
            <a:r>
              <a:rPr lang="en-US" kern="100" dirty="0">
                <a:effectLst/>
                <a:latin typeface="Aptos" panose="020B0004020202020204" pitchFamily="34" charset="0"/>
                <a:ea typeface="Aptos" panose="020B0004020202020204" pitchFamily="34" charset="0"/>
                <a:cs typeface="Times New Roman" panose="02020603050405020304" pitchFamily="18" charset="0"/>
              </a:rPr>
              <a:t>Revised the Unit Peer Review, Unit Tenured Faculty, Unit Promoted Faculty, and Unit Personnel Committee descriptions to include information on:</a:t>
            </a:r>
          </a:p>
          <a:p>
            <a:pPr lvl="1"/>
            <a:r>
              <a:rPr lang="en-US" sz="2800" kern="100" dirty="0">
                <a:effectLst/>
                <a:latin typeface="Aptos" panose="020B0004020202020204" pitchFamily="34" charset="0"/>
                <a:ea typeface="Aptos" panose="020B0004020202020204" pitchFamily="34" charset="0"/>
                <a:cs typeface="Times New Roman" panose="02020603050405020304" pitchFamily="18" charset="0"/>
              </a:rPr>
              <a:t>Who is eligible to vote for the members of each committee</a:t>
            </a:r>
          </a:p>
          <a:p>
            <a:pPr lvl="1"/>
            <a:r>
              <a:rPr lang="en-US" sz="2800" kern="100" dirty="0">
                <a:effectLst/>
                <a:latin typeface="Aptos" panose="020B0004020202020204" pitchFamily="34" charset="0"/>
                <a:ea typeface="Aptos" panose="020B0004020202020204" pitchFamily="34" charset="0"/>
                <a:cs typeface="Times New Roman" panose="02020603050405020304" pitchFamily="18" charset="0"/>
              </a:rPr>
              <a:t>Who is eligible to serve on the committee</a:t>
            </a:r>
          </a:p>
          <a:p>
            <a:pPr lvl="1"/>
            <a:r>
              <a:rPr lang="en-US" sz="2800" kern="100" dirty="0">
                <a:effectLst/>
                <a:latin typeface="Aptos" panose="020B0004020202020204" pitchFamily="34" charset="0"/>
                <a:ea typeface="Aptos" panose="020B0004020202020204" pitchFamily="34" charset="0"/>
                <a:cs typeface="Times New Roman" panose="02020603050405020304" pitchFamily="18" charset="0"/>
              </a:rPr>
              <a:t>Committee member’s eligibility to vote on which candidates</a:t>
            </a:r>
          </a:p>
          <a:p>
            <a:pPr marL="457200" lvl="1" indent="0">
              <a:buNone/>
            </a:pPr>
            <a:endParaRPr lang="en-US" sz="2800" kern="100" dirty="0">
              <a:latin typeface="Aptos" panose="020B0004020202020204" pitchFamily="34" charset="0"/>
              <a:ea typeface="Aptos" panose="020B0004020202020204" pitchFamily="34" charset="0"/>
              <a:cs typeface="Times New Roman" panose="02020603050405020304" pitchFamily="18" charset="0"/>
            </a:endParaRPr>
          </a:p>
          <a:p>
            <a:pPr marL="457200" lvl="1" indent="0">
              <a:buNone/>
            </a:pPr>
            <a:r>
              <a:rPr lang="en-US" sz="2800" kern="100" dirty="0">
                <a:effectLst/>
                <a:latin typeface="Aptos" panose="020B0004020202020204" pitchFamily="34" charset="0"/>
                <a:ea typeface="Aptos" panose="020B0004020202020204" pitchFamily="34" charset="0"/>
                <a:cs typeface="Times New Roman" panose="02020603050405020304" pitchFamily="18" charset="0"/>
              </a:rPr>
              <a:t>This information was brought forward from subsequent sections of the document and deleted in the subsequent sections as appropriate.</a:t>
            </a:r>
          </a:p>
          <a:p>
            <a:pPr marL="228600" marR="0" algn="l"/>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089553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DE6E1-0BA5-0783-7E3F-E6B991FDC40C}"/>
              </a:ext>
            </a:extLst>
          </p:cNvPr>
          <p:cNvSpPr>
            <a:spLocks noGrp="1"/>
          </p:cNvSpPr>
          <p:nvPr>
            <p:ph type="title"/>
          </p:nvPr>
        </p:nvSpPr>
        <p:spPr/>
        <p:txBody>
          <a:bodyPr/>
          <a:lstStyle/>
          <a:p>
            <a:r>
              <a:rPr lang="en-US" dirty="0"/>
              <a:t>Recommendation #2</a:t>
            </a:r>
          </a:p>
        </p:txBody>
      </p:sp>
      <p:sp>
        <p:nvSpPr>
          <p:cNvPr id="3" name="Content Placeholder 2">
            <a:extLst>
              <a:ext uri="{FF2B5EF4-FFF2-40B4-BE49-F238E27FC236}">
                <a16:creationId xmlns:a16="http://schemas.microsoft.com/office/drawing/2014/main" id="{E06C40A6-9E58-7FC6-30DD-41526792A201}"/>
              </a:ext>
            </a:extLst>
          </p:cNvPr>
          <p:cNvSpPr>
            <a:spLocks noGrp="1"/>
          </p:cNvSpPr>
          <p:nvPr>
            <p:ph idx="1"/>
          </p:nvPr>
        </p:nvSpPr>
        <p:spPr>
          <a:xfrm>
            <a:off x="838199" y="1825625"/>
            <a:ext cx="10785389" cy="4351338"/>
          </a:xfrm>
        </p:spPr>
        <p:txBody>
          <a:bodyPr/>
          <a:lstStyle/>
          <a:p>
            <a:pPr marL="0" marR="0" lvl="0" indent="0" algn="l">
              <a:buNone/>
            </a:pPr>
            <a:r>
              <a:rPr lang="en-US" sz="3600" kern="100" dirty="0">
                <a:effectLst/>
                <a:latin typeface="Aptos" panose="020B0004020202020204" pitchFamily="34" charset="0"/>
                <a:ea typeface="Aptos" panose="020B0004020202020204" pitchFamily="34" charset="0"/>
                <a:cs typeface="Times New Roman" panose="02020603050405020304" pitchFamily="18" charset="0"/>
              </a:rPr>
              <a:t>Section II.B/C. Initial Appointment (pp.4-5)</a:t>
            </a:r>
          </a:p>
          <a:p>
            <a:pPr marL="0" marR="0" lvl="0" indent="0" algn="l">
              <a:buNone/>
            </a:pPr>
            <a:r>
              <a:rPr lang="en-US" sz="3600" kern="100" dirty="0">
                <a:effectLst/>
                <a:latin typeface="Aptos" panose="020B0004020202020204" pitchFamily="34" charset="0"/>
                <a:ea typeface="Aptos" panose="020B0004020202020204" pitchFamily="34" charset="0"/>
                <a:cs typeface="Times New Roman" panose="02020603050405020304" pitchFamily="18" charset="0"/>
              </a:rPr>
              <a:t>Section V.B.13. Procedures for Promotion (p.30)</a:t>
            </a:r>
          </a:p>
          <a:p>
            <a:r>
              <a:rPr lang="en-US" sz="3200" kern="100" dirty="0">
                <a:effectLst/>
                <a:latin typeface="Aptos" panose="020B0004020202020204" pitchFamily="34" charset="0"/>
                <a:ea typeface="Aptos" panose="020B0004020202020204" pitchFamily="34" charset="0"/>
                <a:cs typeface="Times New Roman" panose="02020603050405020304" pitchFamily="18" charset="0"/>
              </a:rPr>
              <a:t>Added text to make it explicit that the Unit Tenured Faculty and Unit Promoted Faculty Committees shall write letters explaining the rationale for their votes.  </a:t>
            </a:r>
          </a:p>
          <a:p>
            <a:endParaRPr lang="en-US" dirty="0"/>
          </a:p>
        </p:txBody>
      </p:sp>
    </p:spTree>
    <p:extLst>
      <p:ext uri="{BB962C8B-B14F-4D97-AF65-F5344CB8AC3E}">
        <p14:creationId xmlns:p14="http://schemas.microsoft.com/office/powerpoint/2010/main" val="25305834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303F0-E0EB-61CF-AE38-7BCD415CB509}"/>
              </a:ext>
            </a:extLst>
          </p:cNvPr>
          <p:cNvSpPr>
            <a:spLocks noGrp="1"/>
          </p:cNvSpPr>
          <p:nvPr>
            <p:ph type="title"/>
          </p:nvPr>
        </p:nvSpPr>
        <p:spPr/>
        <p:txBody>
          <a:bodyPr/>
          <a:lstStyle/>
          <a:p>
            <a:r>
              <a:rPr lang="en-US" dirty="0"/>
              <a:t>Recommendation #3</a:t>
            </a:r>
          </a:p>
        </p:txBody>
      </p:sp>
      <p:sp>
        <p:nvSpPr>
          <p:cNvPr id="3" name="Content Placeholder 2">
            <a:extLst>
              <a:ext uri="{FF2B5EF4-FFF2-40B4-BE49-F238E27FC236}">
                <a16:creationId xmlns:a16="http://schemas.microsoft.com/office/drawing/2014/main" id="{9554286B-977E-BC58-37BA-A8FF6764A0DC}"/>
              </a:ext>
            </a:extLst>
          </p:cNvPr>
          <p:cNvSpPr>
            <a:spLocks noGrp="1"/>
          </p:cNvSpPr>
          <p:nvPr>
            <p:ph idx="1"/>
          </p:nvPr>
        </p:nvSpPr>
        <p:spPr/>
        <p:txBody>
          <a:bodyPr/>
          <a:lstStyle/>
          <a:p>
            <a:pPr marL="0" marR="0" indent="0" algn="l">
              <a:buNone/>
            </a:pPr>
            <a:r>
              <a:rPr lang="en-US" sz="3600" kern="100" dirty="0">
                <a:effectLst/>
                <a:latin typeface="Aptos" panose="020B0004020202020204" pitchFamily="34" charset="0"/>
                <a:ea typeface="Aptos" panose="020B0004020202020204" pitchFamily="34" charset="0"/>
                <a:cs typeface="Times New Roman" panose="02020603050405020304" pitchFamily="18" charset="0"/>
              </a:rPr>
              <a:t>Section III.B.4. </a:t>
            </a:r>
            <a:r>
              <a:rPr lang="en-US" sz="3600" dirty="0">
                <a:effectLst/>
                <a:latin typeface="Helvetica" panose="020B0604020202020204" pitchFamily="34" charset="0"/>
                <a:ea typeface="Times" panose="02020603050405020304" pitchFamily="18" charset="0"/>
                <a:cs typeface="Times New Roman" panose="02020603050405020304" pitchFamily="18" charset="0"/>
              </a:rPr>
              <a:t>Annual Review for All Faculty </a:t>
            </a:r>
            <a:r>
              <a:rPr lang="en-US" sz="3600" kern="100" dirty="0">
                <a:effectLst/>
                <a:latin typeface="Aptos" panose="020B0004020202020204" pitchFamily="34" charset="0"/>
                <a:ea typeface="Aptos" panose="020B0004020202020204" pitchFamily="34" charset="0"/>
                <a:cs typeface="Times New Roman" panose="02020603050405020304" pitchFamily="18" charset="0"/>
              </a:rPr>
              <a:t>(p.11)</a:t>
            </a:r>
            <a:r>
              <a:rPr lang="en-US" sz="3600" dirty="0">
                <a:effectLst/>
                <a:latin typeface="Helvetica" panose="020B0604020202020204" pitchFamily="34" charset="0"/>
                <a:ea typeface="Times" panose="02020603050405020304" pitchFamily="18" charset="0"/>
                <a:cs typeface="Times New Roman" panose="02020603050405020304" pitchFamily="18" charset="0"/>
              </a:rPr>
              <a:t> </a:t>
            </a:r>
            <a:endParaRPr lang="en-US" sz="3600" kern="100" dirty="0">
              <a:effectLst/>
              <a:latin typeface="Aptos" panose="020B0004020202020204" pitchFamily="34" charset="0"/>
              <a:ea typeface="Aptos" panose="020B0004020202020204" pitchFamily="34" charset="0"/>
              <a:cs typeface="Times New Roman" panose="02020603050405020304" pitchFamily="18" charset="0"/>
            </a:endParaRPr>
          </a:p>
          <a:p>
            <a:r>
              <a:rPr lang="en-US" sz="3200" kern="100" dirty="0">
                <a:effectLst/>
                <a:latin typeface="Aptos" panose="020B0004020202020204" pitchFamily="34" charset="0"/>
                <a:ea typeface="Aptos" panose="020B0004020202020204" pitchFamily="34" charset="0"/>
                <a:cs typeface="Times New Roman" panose="02020603050405020304" pitchFamily="18" charset="0"/>
              </a:rPr>
              <a:t>Added the requirement that the head/chair consult with affected faculty member before modifying the faculty member’s workload. </a:t>
            </a:r>
          </a:p>
          <a:p>
            <a:endParaRPr lang="en-US" dirty="0"/>
          </a:p>
        </p:txBody>
      </p:sp>
    </p:spTree>
    <p:extLst>
      <p:ext uri="{BB962C8B-B14F-4D97-AF65-F5344CB8AC3E}">
        <p14:creationId xmlns:p14="http://schemas.microsoft.com/office/powerpoint/2010/main" val="963972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78290-AB14-D249-A408-CA7E413B22C5}"/>
              </a:ext>
            </a:extLst>
          </p:cNvPr>
          <p:cNvSpPr>
            <a:spLocks noGrp="1"/>
          </p:cNvSpPr>
          <p:nvPr>
            <p:ph type="title"/>
          </p:nvPr>
        </p:nvSpPr>
        <p:spPr/>
        <p:txBody>
          <a:bodyPr/>
          <a:lstStyle/>
          <a:p>
            <a:r>
              <a:rPr lang="en-US" dirty="0"/>
              <a:t>Recommendation #4</a:t>
            </a:r>
          </a:p>
        </p:txBody>
      </p:sp>
      <p:sp>
        <p:nvSpPr>
          <p:cNvPr id="3" name="Content Placeholder 2">
            <a:extLst>
              <a:ext uri="{FF2B5EF4-FFF2-40B4-BE49-F238E27FC236}">
                <a16:creationId xmlns:a16="http://schemas.microsoft.com/office/drawing/2014/main" id="{DA1F32AE-3594-BC88-4041-77B550788365}"/>
              </a:ext>
            </a:extLst>
          </p:cNvPr>
          <p:cNvSpPr>
            <a:spLocks noGrp="1"/>
          </p:cNvSpPr>
          <p:nvPr>
            <p:ph idx="1"/>
          </p:nvPr>
        </p:nvSpPr>
        <p:spPr>
          <a:xfrm>
            <a:off x="838200" y="1532238"/>
            <a:ext cx="10515600" cy="4893276"/>
          </a:xfrm>
        </p:spPr>
        <p:txBody>
          <a:bodyPr>
            <a:normAutofit/>
          </a:bodyPr>
          <a:lstStyle/>
          <a:p>
            <a:pPr marL="0" marR="0" indent="0" algn="l">
              <a:buNone/>
            </a:pPr>
            <a:r>
              <a:rPr lang="en-US" sz="3600" kern="100" dirty="0">
                <a:effectLst/>
                <a:latin typeface="Aptos" panose="020B0004020202020204" pitchFamily="34" charset="0"/>
                <a:ea typeface="Aptos" panose="020B0004020202020204" pitchFamily="34" charset="0"/>
                <a:cs typeface="Times New Roman" panose="02020603050405020304" pitchFamily="18" charset="0"/>
              </a:rPr>
              <a:t>Section III.F. </a:t>
            </a:r>
            <a:r>
              <a:rPr lang="en-US" sz="3600" dirty="0">
                <a:effectLst/>
                <a:latin typeface="Helvetica" panose="020B0604020202020204" pitchFamily="34" charset="0"/>
                <a:ea typeface="Times" panose="02020603050405020304" pitchFamily="18" charset="0"/>
                <a:cs typeface="Times New Roman" panose="02020603050405020304" pitchFamily="18" charset="0"/>
              </a:rPr>
              <a:t>Criteria for Assessing Faculty Performance </a:t>
            </a:r>
            <a:r>
              <a:rPr lang="en-US" sz="3600" kern="100" dirty="0">
                <a:effectLst/>
                <a:latin typeface="Aptos" panose="020B0004020202020204" pitchFamily="34" charset="0"/>
                <a:ea typeface="Aptos" panose="020B0004020202020204" pitchFamily="34" charset="0"/>
                <a:cs typeface="Times New Roman" panose="02020603050405020304" pitchFamily="18" charset="0"/>
              </a:rPr>
              <a:t>(p. 15)</a:t>
            </a:r>
          </a:p>
          <a:p>
            <a:pPr marL="228600" marR="0" indent="-228600" algn="l"/>
            <a:r>
              <a:rPr lang="en-US" sz="3200" kern="100" dirty="0">
                <a:effectLst/>
                <a:latin typeface="Aptos" panose="020B0004020202020204" pitchFamily="34" charset="0"/>
                <a:ea typeface="Aptos" panose="020B0004020202020204" pitchFamily="34" charset="0"/>
                <a:cs typeface="Times New Roman" panose="02020603050405020304" pitchFamily="18" charset="0"/>
              </a:rPr>
              <a:t>Added text to draw boundaries around what can be used for faculty evaluation. </a:t>
            </a:r>
          </a:p>
          <a:p>
            <a:pPr lvl="1"/>
            <a:r>
              <a:rPr lang="en-US" sz="2000" b="1" dirty="0">
                <a:effectLst/>
                <a:latin typeface="Helvetica" panose="020B0604020202020204" pitchFamily="34" charset="0"/>
                <a:ea typeface="Times" panose="02020603050405020304" pitchFamily="18" charset="0"/>
              </a:rPr>
              <a:t>Current: </a:t>
            </a:r>
            <a:r>
              <a:rPr lang="en-US" sz="2000" dirty="0">
                <a:effectLst/>
                <a:latin typeface="Helvetica" panose="020B0604020202020204" pitchFamily="34" charset="0"/>
                <a:ea typeface="Times" panose="02020603050405020304" pitchFamily="18" charset="0"/>
              </a:rPr>
              <a:t>The overall rating may reflect aspects of an individual's performance germane to an evaluation of their professional responsibilities, but not belonging solely to teaching, scholarship, or service. This may include an individual's demonstrated ability to work productively with colleagues in carrying out the research/creative, teaching, and service missions of the department and the College.</a:t>
            </a:r>
          </a:p>
          <a:p>
            <a:pPr marL="457200" lvl="1" indent="0">
              <a:buNone/>
            </a:pPr>
            <a:endParaRPr lang="en-US" sz="2000" dirty="0">
              <a:effectLst/>
              <a:latin typeface="Helvetica" panose="020B0604020202020204" pitchFamily="34" charset="0"/>
              <a:ea typeface="Times" panose="02020603050405020304" pitchFamily="18" charset="0"/>
            </a:endParaRPr>
          </a:p>
          <a:p>
            <a:pPr lvl="1"/>
            <a:r>
              <a:rPr lang="en-US" sz="2000" b="1" dirty="0">
                <a:effectLst/>
                <a:latin typeface="Helvetica" panose="020B0604020202020204" pitchFamily="34" charset="0"/>
                <a:ea typeface="Times" panose="02020603050405020304" pitchFamily="18" charset="0"/>
              </a:rPr>
              <a:t>Proposed:</a:t>
            </a:r>
            <a:r>
              <a:rPr lang="en-US" sz="2000" dirty="0">
                <a:effectLst/>
                <a:latin typeface="Helvetica" panose="020B0604020202020204" pitchFamily="34" charset="0"/>
                <a:ea typeface="Times" panose="02020603050405020304" pitchFamily="18" charset="0"/>
              </a:rPr>
              <a:t> The overall rating may reflect aspects of an individual's performance germane to an evaluation of their professional responsibilities, including teaching, scholarship, service, and contributions to the academic mission of the </a:t>
            </a:r>
            <a:r>
              <a:rPr lang="en-US" sz="1800" dirty="0">
                <a:effectLst/>
                <a:latin typeface="Helvetica" panose="020B0604020202020204" pitchFamily="34" charset="0"/>
                <a:ea typeface="Times" panose="02020603050405020304" pitchFamily="18" charset="0"/>
              </a:rPr>
              <a:t>unit.</a:t>
            </a:r>
          </a:p>
          <a:p>
            <a:pPr marL="0" indent="0">
              <a:buNone/>
            </a:pPr>
            <a:endParaRPr lang="en-US" dirty="0"/>
          </a:p>
        </p:txBody>
      </p:sp>
    </p:spTree>
    <p:extLst>
      <p:ext uri="{BB962C8B-B14F-4D97-AF65-F5344CB8AC3E}">
        <p14:creationId xmlns:p14="http://schemas.microsoft.com/office/powerpoint/2010/main" val="4158393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41DD1-A1E8-9045-EC58-741DAAD2818C}"/>
              </a:ext>
            </a:extLst>
          </p:cNvPr>
          <p:cNvSpPr>
            <a:spLocks noGrp="1"/>
          </p:cNvSpPr>
          <p:nvPr>
            <p:ph type="title"/>
          </p:nvPr>
        </p:nvSpPr>
        <p:spPr/>
        <p:txBody>
          <a:bodyPr/>
          <a:lstStyle/>
          <a:p>
            <a:r>
              <a:rPr lang="en-US" dirty="0"/>
              <a:t>Recommendation #5</a:t>
            </a:r>
          </a:p>
        </p:txBody>
      </p:sp>
      <p:sp>
        <p:nvSpPr>
          <p:cNvPr id="3" name="Content Placeholder 2">
            <a:extLst>
              <a:ext uri="{FF2B5EF4-FFF2-40B4-BE49-F238E27FC236}">
                <a16:creationId xmlns:a16="http://schemas.microsoft.com/office/drawing/2014/main" id="{7B31E771-CA65-94F4-FD1F-790D2D16C3B8}"/>
              </a:ext>
            </a:extLst>
          </p:cNvPr>
          <p:cNvSpPr>
            <a:spLocks noGrp="1"/>
          </p:cNvSpPr>
          <p:nvPr>
            <p:ph idx="1"/>
          </p:nvPr>
        </p:nvSpPr>
        <p:spPr/>
        <p:txBody>
          <a:bodyPr/>
          <a:lstStyle/>
          <a:p>
            <a:pPr marL="0" marR="0" indent="0" algn="l">
              <a:buNone/>
            </a:pPr>
            <a:r>
              <a:rPr lang="en-US" sz="3600" kern="100" dirty="0">
                <a:effectLst/>
                <a:latin typeface="Aptos" panose="020B0004020202020204" pitchFamily="34" charset="0"/>
                <a:ea typeface="Aptos" panose="020B0004020202020204" pitchFamily="34" charset="0"/>
                <a:cs typeface="Times New Roman" panose="02020603050405020304" pitchFamily="18" charset="0"/>
              </a:rPr>
              <a:t>Section V.A.1./2. Criteria for Promotion (pp. 21–22)</a:t>
            </a:r>
          </a:p>
          <a:p>
            <a:r>
              <a:rPr lang="en-US" sz="3200" kern="100" dirty="0">
                <a:effectLst/>
                <a:latin typeface="Aptos" panose="020B0004020202020204" pitchFamily="34" charset="0"/>
                <a:ea typeface="Aptos" panose="020B0004020202020204" pitchFamily="34" charset="0"/>
                <a:cs typeface="Times New Roman" panose="02020603050405020304" pitchFamily="18" charset="0"/>
              </a:rPr>
              <a:t>Added the statement (multiple places) that criteria for promotion must be “consistent with” the candidate’s academic appointment. </a:t>
            </a:r>
          </a:p>
          <a:p>
            <a:pPr marL="0" marR="0" indent="0" algn="l">
              <a:buNone/>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	</a:t>
            </a:r>
          </a:p>
          <a:p>
            <a:pPr marL="0" indent="0">
              <a:buNone/>
            </a:pPr>
            <a:endParaRPr lang="en-US" dirty="0"/>
          </a:p>
        </p:txBody>
      </p:sp>
    </p:spTree>
    <p:extLst>
      <p:ext uri="{BB962C8B-B14F-4D97-AF65-F5344CB8AC3E}">
        <p14:creationId xmlns:p14="http://schemas.microsoft.com/office/powerpoint/2010/main" val="3638528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0F89A-E6E0-2487-A282-1D6D55384EEC}"/>
              </a:ext>
            </a:extLst>
          </p:cNvPr>
          <p:cNvSpPr>
            <a:spLocks noGrp="1"/>
          </p:cNvSpPr>
          <p:nvPr>
            <p:ph type="title"/>
          </p:nvPr>
        </p:nvSpPr>
        <p:spPr/>
        <p:txBody>
          <a:bodyPr/>
          <a:lstStyle/>
          <a:p>
            <a:r>
              <a:rPr lang="en-US" dirty="0"/>
              <a:t>Recommendation #6</a:t>
            </a:r>
          </a:p>
        </p:txBody>
      </p:sp>
      <p:sp>
        <p:nvSpPr>
          <p:cNvPr id="3" name="Content Placeholder 2">
            <a:extLst>
              <a:ext uri="{FF2B5EF4-FFF2-40B4-BE49-F238E27FC236}">
                <a16:creationId xmlns:a16="http://schemas.microsoft.com/office/drawing/2014/main" id="{4E942C3F-21F4-A727-64B4-46F17EF6331B}"/>
              </a:ext>
            </a:extLst>
          </p:cNvPr>
          <p:cNvSpPr>
            <a:spLocks noGrp="1"/>
          </p:cNvSpPr>
          <p:nvPr>
            <p:ph idx="1"/>
          </p:nvPr>
        </p:nvSpPr>
        <p:spPr/>
        <p:txBody>
          <a:bodyPr>
            <a:normAutofit/>
          </a:bodyPr>
          <a:lstStyle/>
          <a:p>
            <a:pPr marL="0" indent="0">
              <a:buNone/>
            </a:pPr>
            <a:r>
              <a:rPr lang="en-US" sz="3600" dirty="0">
                <a:effectLst/>
                <a:latin typeface="Helvetica" panose="020B0604020202020204" pitchFamily="34" charset="0"/>
                <a:ea typeface="Times" panose="02020603050405020304" pitchFamily="18" charset="0"/>
                <a:cs typeface="Times New Roman" panose="02020603050405020304" pitchFamily="18" charset="0"/>
              </a:rPr>
              <a:t>Section VII. Dismissal of Tenure-Track and Tenured Faculty (p. 40), and</a:t>
            </a:r>
          </a:p>
          <a:p>
            <a:pPr marL="0" indent="0">
              <a:buNone/>
            </a:pPr>
            <a:r>
              <a:rPr lang="en-US" sz="3600" kern="100" dirty="0">
                <a:effectLst/>
                <a:latin typeface="Aptos" panose="020B0004020202020204" pitchFamily="34" charset="0"/>
                <a:ea typeface="Aptos" panose="020B0004020202020204" pitchFamily="34" charset="0"/>
                <a:cs typeface="Times New Roman" panose="02020603050405020304" pitchFamily="18" charset="0"/>
              </a:rPr>
              <a:t>Section VIII.B. </a:t>
            </a:r>
            <a:r>
              <a:rPr lang="en-US" sz="3600" dirty="0">
                <a:effectLst/>
                <a:latin typeface="Helvetica" panose="020B0604020202020204" pitchFamily="34" charset="0"/>
                <a:ea typeface="Times" panose="02020603050405020304" pitchFamily="18" charset="0"/>
                <a:cs typeface="Times New Roman" panose="02020603050405020304" pitchFamily="18" charset="0"/>
              </a:rPr>
              <a:t>Dismissal of Multi-Year Appointed Non-Tenure-Track Faculty </a:t>
            </a:r>
            <a:r>
              <a:rPr lang="en-US" sz="3600" kern="100" dirty="0">
                <a:effectLst/>
                <a:latin typeface="Aptos" panose="020B0004020202020204" pitchFamily="34" charset="0"/>
                <a:ea typeface="Aptos" panose="020B0004020202020204" pitchFamily="34" charset="0"/>
                <a:cs typeface="Times New Roman" panose="02020603050405020304" pitchFamily="18" charset="0"/>
              </a:rPr>
              <a:t>(p. 41)</a:t>
            </a:r>
          </a:p>
          <a:p>
            <a:r>
              <a:rPr lang="en-US" sz="3200" dirty="0">
                <a:effectLst/>
                <a:latin typeface="Aptos" panose="020B0004020202020204" pitchFamily="34" charset="0"/>
                <a:ea typeface="Aptos" panose="020B0004020202020204" pitchFamily="34" charset="0"/>
                <a:cs typeface="Times New Roman" panose="02020603050405020304" pitchFamily="18" charset="0"/>
              </a:rPr>
              <a:t>Added the requirement that a copy of the letter with Chancellor’s decision be copied to the chair of APT </a:t>
            </a:r>
            <a:r>
              <a:rPr lang="en-US" sz="3200" u="sng" dirty="0">
                <a:effectLst/>
                <a:latin typeface="Aptos" panose="020B0004020202020204" pitchFamily="34" charset="0"/>
                <a:ea typeface="Aptos" panose="020B0004020202020204" pitchFamily="34" charset="0"/>
                <a:cs typeface="Times New Roman" panose="02020603050405020304" pitchFamily="18" charset="0"/>
              </a:rPr>
              <a:t>IF</a:t>
            </a:r>
            <a:r>
              <a:rPr lang="en-US" sz="3200" dirty="0">
                <a:effectLst/>
                <a:latin typeface="Aptos" panose="020B0004020202020204" pitchFamily="34" charset="0"/>
                <a:ea typeface="Aptos" panose="020B0004020202020204" pitchFamily="34" charset="0"/>
                <a:cs typeface="Times New Roman" panose="02020603050405020304" pitchFamily="18" charset="0"/>
              </a:rPr>
              <a:t> the faculty appeal was through the APT Committee. </a:t>
            </a:r>
            <a:endParaRPr lang="en-US" sz="3200" dirty="0"/>
          </a:p>
        </p:txBody>
      </p:sp>
    </p:spTree>
    <p:extLst>
      <p:ext uri="{BB962C8B-B14F-4D97-AF65-F5344CB8AC3E}">
        <p14:creationId xmlns:p14="http://schemas.microsoft.com/office/powerpoint/2010/main" val="20823496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56</TotalTime>
  <Words>551</Words>
  <Application>Microsoft Office PowerPoint</Application>
  <PresentationFormat>Widescreen</PresentationFormat>
  <Paragraphs>53</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Aptos</vt:lpstr>
      <vt:lpstr>Aptos Display</vt:lpstr>
      <vt:lpstr>Arial</vt:lpstr>
      <vt:lpstr>Calibri</vt:lpstr>
      <vt:lpstr>Helvetica</vt:lpstr>
      <vt:lpstr>Times New Roman</vt:lpstr>
      <vt:lpstr>Office Theme</vt:lpstr>
      <vt:lpstr>APT Recommendations on 1405.11 and 1405.111 Combined Policies</vt:lpstr>
      <vt:lpstr>APT Committee Members</vt:lpstr>
      <vt:lpstr>Faculty Senate Charge to APT</vt:lpstr>
      <vt:lpstr>Recommendation #1</vt:lpstr>
      <vt:lpstr>Recommendation #2</vt:lpstr>
      <vt:lpstr>Recommendation #3</vt:lpstr>
      <vt:lpstr>Recommendation #4</vt:lpstr>
      <vt:lpstr>Recommendation #5</vt:lpstr>
      <vt:lpstr>Recommendation #6</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Donald M. Johnson</dc:creator>
  <cp:lastModifiedBy>Donald M. Johnson</cp:lastModifiedBy>
  <cp:revision>1</cp:revision>
  <dcterms:created xsi:type="dcterms:W3CDTF">2025-02-12T13:33:43Z</dcterms:created>
  <dcterms:modified xsi:type="dcterms:W3CDTF">2025-02-12T14:34:18Z</dcterms:modified>
</cp:coreProperties>
</file>