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0" r:id="rId3"/>
    <p:sldId id="295" r:id="rId4"/>
    <p:sldId id="285" r:id="rId5"/>
    <p:sldId id="268" r:id="rId6"/>
    <p:sldId id="292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FFFFF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6349" autoAdjust="0"/>
  </p:normalViewPr>
  <p:slideViewPr>
    <p:cSldViewPr snapToGrid="0">
      <p:cViewPr varScale="1">
        <p:scale>
          <a:sx n="59" d="100"/>
          <a:sy n="59" d="100"/>
        </p:scale>
        <p:origin x="1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ED85F-F822-4459-B846-48F5E7E30BFB}" type="datetimeFigureOut">
              <a:rPr lang="en-US" smtClean="0"/>
              <a:t>10/9/2019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FB2B1-21BB-4977-9DAC-09C559A477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9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D5DF-284F-9D4B-9B66-E392FBC9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28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32136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1872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19273"/>
            <a:ext cx="8534400" cy="12211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E2A7F-C818-4FCB-ACD6-A1D6DD02C74F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39451"/>
            <a:ext cx="4077547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8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78A1-0346-4A89-8E4E-C32515F95B64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DB1D-65F6-4E51-8BB4-B543A4CAA57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721-C0E3-4C65-A7BD-42365FBE5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32326-D609-466E-BA4E-37532F9FA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5CBC-E55B-4CE5-BE95-B5DF94FE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7196-74B8-4858-B4DF-84DF91D56EF3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3BE9-715B-46EF-9580-A6C2ADC6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07B92-8803-4C84-91B7-79BEE86A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3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6640-D170-42DD-9B86-BAFD43D7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55E7-42B6-4501-B548-6957E61F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D9D9E-186B-4AAE-9F95-4EE8CC09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C090-3F4A-4261-B895-B446E49DA365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3834-51EF-48F0-8CDD-0A758137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DFF0-C668-4B8E-8192-E41CAE07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7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E103-6A03-4E25-9D61-57D9344C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BFE05-12DB-4D19-9C0C-0347E11A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1584-A549-46B9-9FAA-9EB829F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9CBD-BE84-41CB-8B15-3ED78DAD65E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AAA5-EC1A-4980-AEBD-CD6D0960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9502-9D8E-4FF7-9C0A-91EF1470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8F21-3DDF-4D85-8779-157865FC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D0209-E523-4794-A788-46A1CEF98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B44C6-F8DE-4325-B500-6BC68C4A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16234-9B51-4435-B65B-29B03540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6A8C-810D-4250-B7AE-EDD0D8C9E92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CC781-1BA0-4BAE-9696-A77329EA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Annual Report 2018 v4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76F44-586D-4757-894C-E244A091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36000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AF12DF8E-CC23-470A-BB1E-8608E31A8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3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D695-94D1-482E-8D7B-047045AF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AE47-C159-49DF-A38C-F2514A04E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37586-1A46-4AE7-B6BD-88560EBA5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60696-0662-456A-BD92-1DA0C1D9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3DD4B-E6FC-4FE1-BE9D-4F7EC1FC4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FA0E3-F340-4D62-BE23-F2EE9126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5CB3-363B-4ACE-9EEE-F3FFC05F2037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912DF-5C72-47D9-94C3-E19A6695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CBEF0C-64FE-4F30-A4F9-49B78C09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BCDD-3B9A-4A0D-A64B-72E8168C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4DC8C-97E6-4C82-A52C-7B9528A2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789B-E700-4735-9A16-3DD25680E72C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8D4FB-2E9A-4B1B-B58A-0757D0D5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F0449-52A6-4C64-A039-4F367027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32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8E62A7-CC6B-475F-9E40-C4832511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3CED-0905-46B8-ADF0-4D37E5D8748E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9B4FE-2CEF-4422-95B7-6A908DE8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85A0D-F1BA-4F44-A044-3D5FB23D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5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2967-FF4B-4817-82B0-CB2FF5EE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A5FA-7AE1-4C72-B859-FA9BCD6B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51C2-895F-4323-BFE7-5371DF60C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69BAA-FCB5-4E84-86AC-D9502671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D812-777C-4AAB-BDFE-0C84B97CF82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5FBA7-E2CC-40DE-BE85-60C8A0B7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50E71-D260-4F6B-BD07-0CBBA5BE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6279832"/>
            <a:ext cx="344918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23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56B1-D991-49DB-8EE6-982A265E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90D927-5078-47C2-877A-407967FC4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BEDEE-2EF9-4E1B-84ED-BBB80C03B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79677-32A6-4F13-9150-52F235F3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B739-8FA4-49F5-88D7-3DCDB67AC603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A27AC-2866-4B62-9DD7-3773CD89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BBF36-A1E2-4E2F-8354-E7AF0758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93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2CAF-6EFF-4219-BCB5-4C5A0ED4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11B02-A0CE-46A5-805D-FBDCA9FB3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386C-B9C4-4DBE-8B39-1646C8A1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20AB-837B-48B0-99B9-CB259C1E7986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FFA53-4E50-4BB0-8066-1991B3E8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5C5D1-5B2D-4C1A-866A-4F242DD5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8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B1E60-B2F2-451C-ADF8-8FF96F8D3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CEAE-F13D-45D3-8B10-1BB3E3B68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05462-F8E7-4D1F-8D4D-22A703FE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C23A-90E1-4EB1-869A-F36633C37CA5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DF0CC-81E5-44CA-8EA2-C0FB04B5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6530-B7CC-46F4-9222-64FE9E79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2DF8E-CC23-470A-BB1E-8608E31A8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15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81831"/>
            <a:ext cx="10363200" cy="10097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E4E-5F26-473D-B85B-464B29498C4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6985"/>
            <a:ext cx="5493249" cy="7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90176" cy="108807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7653-922D-461C-9D10-5DF47CF4C222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13" y="274638"/>
            <a:ext cx="1503987" cy="10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6279832"/>
            <a:ext cx="344918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35974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9B95-DCB4-4091-8A26-4108D48C8758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2745"/>
            <a:ext cx="5493249" cy="7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1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FE72-66D1-4AA2-846A-E57065B262C6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0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6279832"/>
            <a:ext cx="344918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" y="6279832"/>
            <a:ext cx="344918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ple Mac Abstract Desktop Blue Aquawave-597508216.jpg"/>
          <p:cNvPicPr>
            <a:picLocks noChangeAspect="1"/>
          </p:cNvPicPr>
          <p:nvPr userDrawn="1"/>
        </p:nvPicPr>
        <p:blipFill>
          <a:blip r:embed="rId13">
            <a:grayscl/>
            <a:alphaModFix amt="3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239"/>
                    </a14:imgEffect>
                    <a14:imgEffect>
                      <a14:saturation sat="83000"/>
                    </a14:imgEffect>
                    <a14:imgEffect>
                      <a14:brightnessContrast bright="4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3" y="0"/>
            <a:ext cx="1222108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870B-36D5-4376-A8A4-7DEFAC1CDE7F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Annual Report 2018 v4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6A04-5BB9-5E4A-9D0F-9739BCC99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D5A532-1701-4026-A1F0-7CB00715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B51EC-4FD1-4A9B-A582-96BE4E028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9B2C-973D-4B7A-8C2D-C45695048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A5-9004-4BEF-A859-944B751228FA}" type="datetime1">
              <a:rPr lang="en-US" smtClean="0"/>
              <a:t>10/9/2019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33395-46C2-47B6-83C4-CC3F0C9F4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1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Annual Report 2018 v4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4BD7-D9D7-47DE-A6B9-83326E6A8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3661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2DF8E-CC23-470A-BB1E-8608E31A85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indfulword.org/2015/discovering-your-purpose-lif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nagementexchange.com/hack/designed-growth-and-engagement-fixing-invisible-stranglehold-business-success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56F13.B6A9A2D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lobalcampus.uark.edu/_resources/pdf/global-campus-annual-report-fy19.pdf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3/08/10/posen-future-5362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lifeallinoneplace.com/2012_09_01_archive.html" TargetMode="Externa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66059" y="3654631"/>
            <a:ext cx="7772400" cy="158825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Senate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9,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2A6560-8C1A-4E98-89B9-74760F4F5009}"/>
              </a:ext>
            </a:extLst>
          </p:cNvPr>
          <p:cNvSpPr/>
          <p:nvPr/>
        </p:nvSpPr>
        <p:spPr>
          <a:xfrm>
            <a:off x="223319" y="205967"/>
            <a:ext cx="11751398" cy="64098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EA5E-FA72-42AB-81D8-AF54074B3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41" y="771600"/>
            <a:ext cx="5277333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Purpose</a:t>
            </a:r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23DB26DB-FEAF-4482-BCA2-29AFF3A12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4" b="8717"/>
          <a:stretch/>
        </p:blipFill>
        <p:spPr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D356-944E-4057-8B22-6A834D76B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78" y="2097163"/>
            <a:ext cx="5272888" cy="3181684"/>
          </a:xfrm>
        </p:spPr>
        <p:txBody>
          <a:bodyPr anchor="t">
            <a:normAutofit/>
          </a:bodyPr>
          <a:lstStyle/>
          <a:p>
            <a:pPr marL="182880" indent="0">
              <a:buNone/>
            </a:pPr>
            <a:r>
              <a:rPr lang="en-US" sz="2400" dirty="0"/>
              <a:t>The purpose of the Global Campus is to work with units across the Fayetteville campus, industry and business leaders, and other institutions to </a:t>
            </a:r>
            <a:r>
              <a:rPr lang="en-US" sz="2400" b="1" u="sng" dirty="0"/>
              <a:t>provide access to educational opportunities</a:t>
            </a:r>
            <a:r>
              <a:rPr lang="en-US" sz="2400" u="sng" dirty="0"/>
              <a:t> </a:t>
            </a:r>
            <a:r>
              <a:rPr lang="en-US" sz="2400" dirty="0"/>
              <a:t>that will help people advance in their careers or start new ones.</a:t>
            </a:r>
          </a:p>
          <a:p>
            <a:pPr marL="182880"/>
            <a:endParaRPr lang="en-US" sz="24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hand holding a cellphone&#10;&#10;Description automatically generated">
            <a:extLst>
              <a:ext uri="{FF2B5EF4-FFF2-40B4-BE49-F238E27FC236}">
                <a16:creationId xmlns:a16="http://schemas.microsoft.com/office/drawing/2014/main" id="{383E35A6-1CA9-4A39-A4D0-21F0FF4B5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2107" b="-1"/>
          <a:stretch/>
        </p:blipFill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496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A49F43-C4AB-4C7B-9656-57C51D09C18E}"/>
              </a:ext>
            </a:extLst>
          </p:cNvPr>
          <p:cNvSpPr/>
          <p:nvPr/>
        </p:nvSpPr>
        <p:spPr>
          <a:xfrm>
            <a:off x="557934" y="528087"/>
            <a:ext cx="11314322" cy="857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FY </a:t>
            </a:r>
            <a:r>
              <a:rPr lang="en-US" altLang="en-US" sz="3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2019 Online enrollments</a:t>
            </a:r>
            <a:endParaRPr lang="en-US" alt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6C63FE-93EC-4C52-9831-2880FEA32C4D}"/>
              </a:ext>
            </a:extLst>
          </p:cNvPr>
          <p:cNvGrpSpPr/>
          <p:nvPr/>
        </p:nvGrpSpPr>
        <p:grpSpPr>
          <a:xfrm>
            <a:off x="557934" y="1145354"/>
            <a:ext cx="10905066" cy="5152644"/>
            <a:chOff x="1486647" y="1825626"/>
            <a:chExt cx="9209180" cy="4351338"/>
          </a:xfrm>
        </p:grpSpPr>
        <p:pic>
          <p:nvPicPr>
            <p:cNvPr id="4097" name="Picture 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BC944AF-C66E-4E18-A578-4E7551E0E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86647" y="1825626"/>
              <a:ext cx="9209180" cy="435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4DBD8C-DDEA-4053-A22B-C47585AF8B68}"/>
                </a:ext>
              </a:extLst>
            </p:cNvPr>
            <p:cNvSpPr/>
            <p:nvPr/>
          </p:nvSpPr>
          <p:spPr>
            <a:xfrm>
              <a:off x="4390931" y="2009869"/>
              <a:ext cx="860079" cy="253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EAFE04-7784-4F1F-95E4-73AD99112AC4}"/>
                </a:ext>
              </a:extLst>
            </p:cNvPr>
            <p:cNvSpPr/>
            <p:nvPr/>
          </p:nvSpPr>
          <p:spPr>
            <a:xfrm>
              <a:off x="4793811" y="2447609"/>
              <a:ext cx="282166" cy="253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829817-44F4-4443-A411-228A2A7DE234}"/>
                </a:ext>
              </a:extLst>
            </p:cNvPr>
            <p:cNvSpPr/>
            <p:nvPr/>
          </p:nvSpPr>
          <p:spPr>
            <a:xfrm flipH="1">
              <a:off x="4894912" y="4030146"/>
              <a:ext cx="158435" cy="253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5656A4-ED68-4F87-908F-19CC60BA8AB6}"/>
                </a:ext>
              </a:extLst>
            </p:cNvPr>
            <p:cNvSpPr/>
            <p:nvPr/>
          </p:nvSpPr>
          <p:spPr>
            <a:xfrm flipH="1">
              <a:off x="7070756" y="5676367"/>
              <a:ext cx="362143" cy="253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8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0BB90-08C8-4318-84A7-E4E8480A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2019 Annual Report</a:t>
            </a:r>
            <a:endParaRPr lang="en-US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0BAD8-74A1-42AF-94C8-5DCC9B3D8D01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Students taking at least one online course during the 2018-2019 academic year…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FA65A8-F54A-4183-80F0-02356DCC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31" y="623392"/>
            <a:ext cx="7839965" cy="572317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CC8AB-C341-4B70-B03C-BD0C2408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8" y="6356350"/>
            <a:ext cx="16862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12EAA00-A295-4CEB-8CF4-3ACEBB7C29F6}" type="datetime1">
              <a:rPr lang="en-US" smtClean="0"/>
              <a:pPr>
                <a:spcAft>
                  <a:spcPts val="600"/>
                </a:spcAft>
              </a:pPr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97B3-FBE5-45DD-A544-67ACA639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Annual Report 2019 v2</a:t>
            </a:r>
          </a:p>
        </p:txBody>
      </p:sp>
    </p:spTree>
    <p:extLst>
      <p:ext uri="{BB962C8B-B14F-4D97-AF65-F5344CB8AC3E}">
        <p14:creationId xmlns:p14="http://schemas.microsoft.com/office/powerpoint/2010/main" val="229107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62723B-D1FF-40DE-ACB0-EEE3FFE84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9012"/>
              </p:ext>
            </p:extLst>
          </p:nvPr>
        </p:nvGraphicFramePr>
        <p:xfrm>
          <a:off x="962684" y="1261778"/>
          <a:ext cx="10266632" cy="39973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8659">
                  <a:extLst>
                    <a:ext uri="{9D8B030D-6E8A-4147-A177-3AD203B41FA5}">
                      <a16:colId xmlns:a16="http://schemas.microsoft.com/office/drawing/2014/main" val="199286954"/>
                    </a:ext>
                  </a:extLst>
                </a:gridCol>
                <a:gridCol w="1520982">
                  <a:extLst>
                    <a:ext uri="{9D8B030D-6E8A-4147-A177-3AD203B41FA5}">
                      <a16:colId xmlns:a16="http://schemas.microsoft.com/office/drawing/2014/main" val="715318509"/>
                    </a:ext>
                  </a:extLst>
                </a:gridCol>
                <a:gridCol w="1638677">
                  <a:extLst>
                    <a:ext uri="{9D8B030D-6E8A-4147-A177-3AD203B41FA5}">
                      <a16:colId xmlns:a16="http://schemas.microsoft.com/office/drawing/2014/main" val="1880042775"/>
                    </a:ext>
                  </a:extLst>
                </a:gridCol>
                <a:gridCol w="1415911">
                  <a:extLst>
                    <a:ext uri="{9D8B030D-6E8A-4147-A177-3AD203B41FA5}">
                      <a16:colId xmlns:a16="http://schemas.microsoft.com/office/drawing/2014/main" val="3047719647"/>
                    </a:ext>
                  </a:extLst>
                </a:gridCol>
                <a:gridCol w="1440734">
                  <a:extLst>
                    <a:ext uri="{9D8B030D-6E8A-4147-A177-3AD203B41FA5}">
                      <a16:colId xmlns:a16="http://schemas.microsoft.com/office/drawing/2014/main" val="914691194"/>
                    </a:ext>
                  </a:extLst>
                </a:gridCol>
                <a:gridCol w="921669">
                  <a:extLst>
                    <a:ext uri="{9D8B030D-6E8A-4147-A177-3AD203B41FA5}">
                      <a16:colId xmlns:a16="http://schemas.microsoft.com/office/drawing/2014/main" val="3869376180"/>
                    </a:ext>
                  </a:extLst>
                </a:gridCol>
              </a:tblGrid>
              <a:tr h="403901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425"/>
                        </a:spcBef>
                        <a:spcAft>
                          <a:spcPts val="0"/>
                        </a:spcAft>
                        <a:tabLst>
                          <a:tab pos="1585595" algn="l"/>
                        </a:tabLs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Online Course Development for FY 2019</a:t>
                      </a:r>
                    </a:p>
                  </a:txBody>
                  <a:tcPr marL="0" marR="0" marT="0" marB="0">
                    <a:solidFill>
                      <a:srgbClr val="99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120186"/>
                  </a:ext>
                </a:extLst>
              </a:tr>
              <a:tr h="6701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3205" marR="245110" indent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New</a:t>
                      </a:r>
                      <a:r>
                        <a:rPr lang="en-US" sz="2000" spc="100" dirty="0">
                          <a:effectLst/>
                        </a:rPr>
                        <a:t> </a:t>
                      </a:r>
                    </a:p>
                    <a:p>
                      <a:pPr marL="243205" marR="245110" indent="666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</a:rPr>
                        <a:t>Online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2565" marR="186055" indent="-177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Rebuilt</a:t>
                      </a:r>
                      <a:r>
                        <a:rPr lang="en-US" sz="2000" spc="10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Online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17475" indent="1092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Rebuilt</a:t>
                      </a:r>
                      <a:r>
                        <a:rPr lang="en-US" sz="2000" spc="105" dirty="0">
                          <a:effectLst/>
                        </a:rPr>
                        <a:t> </a:t>
                      </a:r>
                    </a:p>
                    <a:p>
                      <a:pPr marL="116205" marR="117475" indent="1092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</a:rPr>
                        <a:t>Self-Paced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marR="172085" indent="387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effectLst/>
                        </a:rPr>
                        <a:t>Non-</a:t>
                      </a:r>
                      <a:r>
                        <a:rPr lang="en-US" sz="2000" spc="11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Credit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</a:endParaRPr>
                    </a:p>
                    <a:p>
                      <a:pPr marL="12001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Total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60413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10" dirty="0">
                          <a:effectLst/>
                        </a:rPr>
                        <a:t>Bumpers</a:t>
                      </a:r>
                      <a:r>
                        <a:rPr lang="en-US" sz="2200" spc="-5" dirty="0">
                          <a:effectLst/>
                        </a:rPr>
                        <a:t> College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algn="ctr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88561"/>
                  </a:ext>
                </a:extLst>
              </a:tr>
              <a:tr h="499474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dirty="0">
                          <a:effectLst/>
                        </a:rPr>
                        <a:t>College</a:t>
                      </a:r>
                      <a:r>
                        <a:rPr lang="en-US" sz="2200" spc="-10" dirty="0">
                          <a:effectLst/>
                        </a:rPr>
                        <a:t> </a:t>
                      </a:r>
                      <a:r>
                        <a:rPr lang="en-US" sz="2200" spc="-5" dirty="0">
                          <a:effectLst/>
                        </a:rPr>
                        <a:t>of Education</a:t>
                      </a:r>
                      <a:r>
                        <a:rPr lang="en-US" sz="2200" spc="-10" dirty="0">
                          <a:effectLst/>
                        </a:rPr>
                        <a:t> </a:t>
                      </a:r>
                      <a:r>
                        <a:rPr lang="en-US" sz="2200" dirty="0">
                          <a:effectLst/>
                        </a:rPr>
                        <a:t>&amp;</a:t>
                      </a:r>
                      <a:r>
                        <a:rPr lang="en-US" sz="2200" spc="-10" dirty="0">
                          <a:effectLst/>
                        </a:rPr>
                        <a:t> HP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16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algn="ctr">
                        <a:lnSpc>
                          <a:spcPts val="12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35797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dirty="0">
                          <a:effectLst/>
                        </a:rPr>
                        <a:t>College</a:t>
                      </a:r>
                      <a:r>
                        <a:rPr lang="en-US" sz="2200" spc="-10" dirty="0">
                          <a:effectLst/>
                        </a:rPr>
                        <a:t> </a:t>
                      </a:r>
                      <a:r>
                        <a:rPr lang="en-US" sz="2200" spc="-5" dirty="0">
                          <a:effectLst/>
                        </a:rPr>
                        <a:t>of Engineering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9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086565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dirty="0">
                          <a:effectLst/>
                        </a:rPr>
                        <a:t>Fulbright College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905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905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29601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dirty="0">
                          <a:effectLst/>
                        </a:rPr>
                        <a:t>School of Law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06363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62865" marR="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dirty="0">
                          <a:effectLst/>
                        </a:rPr>
                        <a:t>Walton</a:t>
                      </a:r>
                      <a:r>
                        <a:rPr lang="en-US" sz="2200" spc="-10" dirty="0">
                          <a:effectLst/>
                        </a:rPr>
                        <a:t> </a:t>
                      </a:r>
                      <a:r>
                        <a:rPr lang="en-US" sz="2200" spc="-5" dirty="0">
                          <a:effectLst/>
                        </a:rPr>
                        <a:t>College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0162"/>
                  </a:ext>
                </a:extLst>
              </a:tr>
              <a:tr h="403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effectLst/>
                          <a:highlight>
                            <a:srgbClr val="D3D3D3"/>
                          </a:highlight>
                        </a:rPr>
                        <a:t> </a:t>
                      </a:r>
                      <a:r>
                        <a:rPr lang="en-US" sz="2200" spc="-110" dirty="0">
                          <a:effectLst/>
                        </a:rPr>
                        <a:t> </a:t>
                      </a:r>
                      <a:r>
                        <a:rPr lang="en-US" sz="2400" spc="-5" dirty="0">
                          <a:effectLst/>
                        </a:rPr>
                        <a:t>Total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82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74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C2EBE9-29CA-4E5C-9A3C-B63092D25B90}"/>
              </a:ext>
            </a:extLst>
          </p:cNvPr>
          <p:cNvSpPr/>
          <p:nvPr/>
        </p:nvSpPr>
        <p:spPr>
          <a:xfrm>
            <a:off x="838200" y="365126"/>
            <a:ext cx="5340605" cy="114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Online Tuition Revenue Sharing</a:t>
            </a:r>
            <a:endParaRPr lang="en-US" sz="37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Box 143">
            <a:extLst>
              <a:ext uri="{FF2B5EF4-FFF2-40B4-BE49-F238E27FC236}">
                <a16:creationId xmlns:a16="http://schemas.microsoft.com/office/drawing/2014/main" id="{4C56FEC1-E2F7-4324-B166-1B0CF5E70033}"/>
              </a:ext>
            </a:extLst>
          </p:cNvPr>
          <p:cNvSpPr txBox="1"/>
          <p:nvPr/>
        </p:nvSpPr>
        <p:spPr>
          <a:xfrm>
            <a:off x="262948" y="2143558"/>
            <a:ext cx="3603171" cy="3620244"/>
          </a:xfrm>
          <a:prstGeom prst="rect">
            <a:avLst/>
          </a:prstGeom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</a:rPr>
              <a:t>Online educational revenues directly benefit the University through two pathways: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 marR="0">
              <a:spcBef>
                <a:spcPts val="0"/>
              </a:spcBef>
            </a:pPr>
            <a:r>
              <a:rPr lang="en-US" sz="900" b="1" dirty="0">
                <a:solidFill>
                  <a:srgbClr val="FFFFFF"/>
                </a:solidFill>
                <a:effectLst/>
              </a:rPr>
              <a:t> </a:t>
            </a:r>
            <a:endParaRPr lang="en-US" sz="900" dirty="0">
              <a:solidFill>
                <a:srgbClr val="FFFFFF"/>
              </a:solidFill>
              <a:effectLst/>
            </a:endParaRPr>
          </a:p>
          <a:p>
            <a:pPr marL="2286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</a:rPr>
              <a:t>Net online tuition revenue is split between the colleges, General Fund, and GC. </a:t>
            </a:r>
          </a:p>
          <a:p>
            <a:pPr marL="2286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</a:rPr>
              <a:t>GC, after defraying its operating costs, reinvests in colleges and schools.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BFEA39-7BAD-442F-848E-E10D2918C83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/>
          <a:stretch/>
        </p:blipFill>
        <p:spPr bwMode="auto">
          <a:xfrm>
            <a:off x="5739897" y="2471596"/>
            <a:ext cx="6572816" cy="385677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144">
            <a:extLst>
              <a:ext uri="{FF2B5EF4-FFF2-40B4-BE49-F238E27FC236}">
                <a16:creationId xmlns:a16="http://schemas.microsoft.com/office/drawing/2014/main" id="{FE85E914-83C0-4D2C-ABB1-ABBBF7B645E7}"/>
              </a:ext>
            </a:extLst>
          </p:cNvPr>
          <p:cNvSpPr txBox="1"/>
          <p:nvPr/>
        </p:nvSpPr>
        <p:spPr>
          <a:xfrm>
            <a:off x="5243356" y="6130002"/>
            <a:ext cx="6853473" cy="36287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FY 2019, the Global Campus reinvested more than $650,000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80F4DE-A1BD-483E-BB22-3B1A4516888A}"/>
              </a:ext>
            </a:extLst>
          </p:cNvPr>
          <p:cNvSpPr/>
          <p:nvPr/>
        </p:nvSpPr>
        <p:spPr>
          <a:xfrm>
            <a:off x="6874136" y="-2"/>
            <a:ext cx="5317863" cy="151130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4CD6DFB-5D9A-47BC-9C9C-BD483C55D075}"/>
              </a:ext>
            </a:extLst>
          </p:cNvPr>
          <p:cNvSpPr/>
          <p:nvPr/>
        </p:nvSpPr>
        <p:spPr>
          <a:xfrm>
            <a:off x="6178805" y="-2"/>
            <a:ext cx="1056700" cy="1511304"/>
          </a:xfrm>
          <a:prstGeom prst="triangle">
            <a:avLst>
              <a:gd name="adj" fmla="val 66279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5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249-AD42-4CBA-99F5-F8CC9BCC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677831"/>
            <a:ext cx="6387102" cy="132556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What’s Next?</a:t>
            </a:r>
            <a:br>
              <a:rPr lang="en-US" sz="6000" dirty="0"/>
            </a:br>
            <a:r>
              <a:rPr lang="en-US" dirty="0"/>
              <a:t>We are here to support…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1EFB-DA38-47E6-B678-5FA7FB53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2" y="2349465"/>
            <a:ext cx="6382657" cy="2501402"/>
          </a:xfrm>
        </p:spPr>
        <p:txBody>
          <a:bodyPr anchor="t">
            <a:noAutofit/>
          </a:bodyPr>
          <a:lstStyle/>
          <a:p>
            <a:pPr marL="739775" lvl="1" indent="-282575" defTabSz="914400" eaLnBrk="0" fontAlgn="base" hangingPunct="0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Strategic development of new online programs;</a:t>
            </a:r>
          </a:p>
          <a:p>
            <a:pPr marL="739775" lvl="1" indent="-282575" defTabSz="914400" eaLnBrk="0" fontAlgn="base" hangingPunct="0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Creation of career pathways which include micro-credentials that lead to certificates that lead to degrees;</a:t>
            </a:r>
            <a:endParaRPr lang="en-US" alt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39775" lvl="1" indent="-282575" defTabSz="914400" eaLnBrk="0" fontAlgn="base" hangingPunct="0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Development of relationships with businesses and industry to provide specific educational opportunities for their employees;</a:t>
            </a:r>
          </a:p>
          <a:p>
            <a:pPr marL="739775" lvl="1" indent="-282575" defTabSz="914400" eaLnBrk="0" fontAlgn="base" hangingPunct="0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Innovation in teaching and learning;</a:t>
            </a:r>
          </a:p>
          <a:p>
            <a:pPr marL="739775" lvl="1" indent="-282575" defTabSz="914400" eaLnBrk="0" fontAlgn="base" hangingPunct="0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altLang="en-US" sz="2000" dirty="0">
                <a:latin typeface="Arial" panose="020B0604020202020204" pitchFamily="34" charset="0"/>
              </a:rPr>
              <a:t>YOU!</a:t>
            </a:r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A8B90773-A977-43B8-BFAC-8F607AC4F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742" r="11656" b="1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6" name="Freeform: Shape 3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ware&#10;&#10;Description automatically generated">
            <a:extLst>
              <a:ext uri="{FF2B5EF4-FFF2-40B4-BE49-F238E27FC236}">
                <a16:creationId xmlns:a16="http://schemas.microsoft.com/office/drawing/2014/main" id="{0E80451B-74A9-4755-8591-E18CE3B4B3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0000" l="9901" r="89934">
                        <a14:foregroundMark x1="58251" y1="5222" x2="57921" y2="5000"/>
                        <a14:foregroundMark x1="77393" y1="55667" x2="76238" y2="55444"/>
                        <a14:foregroundMark x1="82508" y1="49556" x2="82508" y2="49556"/>
                        <a14:foregroundMark x1="79373" y1="52000" x2="79373" y2="52000"/>
                        <a14:foregroundMark x1="81683" y1="53000" x2="81683" y2="53000"/>
                        <a14:foregroundMark x1="85644" y1="52556" x2="85644" y2="52556"/>
                        <a14:foregroundMark x1="86469" y1="49000" x2="86469" y2="49000"/>
                        <a14:foregroundMark x1="81023" y1="48222" x2="81023" y2="48222"/>
                        <a14:foregroundMark x1="84983" y1="53889" x2="84983" y2="53889"/>
                        <a14:foregroundMark x1="83663" y1="56778" x2="83663" y2="56778"/>
                        <a14:foregroundMark x1="83333" y1="58333" x2="83333" y2="58333"/>
                        <a14:foregroundMark x1="77063" y1="61889" x2="77063" y2="61889"/>
                        <a14:foregroundMark x1="72607" y1="66889" x2="72607" y2="66889"/>
                        <a14:foregroundMark x1="63861" y1="71778" x2="63861" y2="71778"/>
                        <a14:foregroundMark x1="55611" y1="77667" x2="55611" y2="77667"/>
                        <a14:foregroundMark x1="36139" y1="58111" x2="36139" y2="58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1904" r="3" b="23565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8069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Lato"/>
        <a:font script="Hebr" typeface="La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Lato"/>
        <a:font script="Uigh" typeface="Microsoft Uighur"/>
        <a:font script="Geor" typeface="Sylfaen"/>
      </a:majorFont>
      <a:minorFont>
        <a:latin typeface="Lato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Lato"/>
        <a:font script="Hebr" typeface="Lato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Lato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 of A Global Campus  PP Template 2016" id="{A7130907-09CD-45A5-B24E-C79ACA767959}" vid="{3F71CD34-175B-4AFF-B185-D6124267CC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212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Symbol</vt:lpstr>
      <vt:lpstr>Times New Roman</vt:lpstr>
      <vt:lpstr>1_Office Theme</vt:lpstr>
      <vt:lpstr>Office Theme</vt:lpstr>
      <vt:lpstr>Faculty Senate  October 9, 2019</vt:lpstr>
      <vt:lpstr>Our Purpose</vt:lpstr>
      <vt:lpstr>PowerPoint Presentation</vt:lpstr>
      <vt:lpstr>2019 Annual Report</vt:lpstr>
      <vt:lpstr>PowerPoint Presentation</vt:lpstr>
      <vt:lpstr>PowerPoint Presentation</vt:lpstr>
      <vt:lpstr>What’s Next? We are here to support…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Senate  October 9, 2019</dc:title>
  <dc:creator>Cheryl Ann Murphy</dc:creator>
  <cp:lastModifiedBy>Cheryl Ann Murphy</cp:lastModifiedBy>
  <cp:revision>8</cp:revision>
  <dcterms:created xsi:type="dcterms:W3CDTF">2019-10-08T22:16:37Z</dcterms:created>
  <dcterms:modified xsi:type="dcterms:W3CDTF">2019-10-09T17:02:41Z</dcterms:modified>
</cp:coreProperties>
</file>