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62" r:id="rId3"/>
    <p:sldId id="1313" r:id="rId4"/>
    <p:sldId id="4575" r:id="rId5"/>
    <p:sldId id="1754" r:id="rId6"/>
    <p:sldId id="19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DDDD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66849-26BF-4603-AEF7-EFCD6CB1153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B8813-2CE0-4765-AAC3-191498AB5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E4189-41C0-41B0-89CF-22F20D5C52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E4189-41C0-41B0-89CF-22F20D5C52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31363f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931363f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83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digital materials are delivered prior to the first day of class directly into the students 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2C0A-3D51-9C46-A851-FC1B083762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2C0A-3D51-9C46-A851-FC1B08376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78">
              <a:defRPr/>
            </a:pPr>
            <a:r>
              <a:rPr lang="en-US" dirty="0">
                <a:cs typeface="Calibri"/>
              </a:rPr>
              <a:t>We do provide a streamlined faculty adoption experience.</a:t>
            </a:r>
          </a:p>
          <a:p>
            <a:pPr defTabSz="915678">
              <a:defRPr/>
            </a:pPr>
            <a:endParaRPr lang="en-US" dirty="0">
              <a:cs typeface="Calibri"/>
            </a:endParaRPr>
          </a:p>
          <a:p>
            <a:pPr defTabSz="915678">
              <a:defRPr/>
            </a:pPr>
            <a:r>
              <a:rPr lang="en-US" dirty="0">
                <a:cs typeface="Calibri"/>
              </a:rPr>
              <a:t>Demo</a:t>
            </a:r>
          </a:p>
          <a:p>
            <a:pPr defTabSz="915678">
              <a:defRPr/>
            </a:pPr>
            <a:endParaRPr lang="en-US" dirty="0">
              <a:cs typeface="Calibri"/>
            </a:endParaRPr>
          </a:p>
          <a:p>
            <a:pPr defTabSz="915678">
              <a:defRPr/>
            </a:pPr>
            <a:r>
              <a:rPr lang="en-US" dirty="0">
                <a:cs typeface="Calibri"/>
              </a:rPr>
              <a:t>SWSI – MO and 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C31F-7F43-3341-898C-68F06BCAE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CE05-45E3-4FB6-CC98-A9981B67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720E-BE2F-506B-A98A-ACD8B8122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FC99-6C10-9522-EB8F-0CDF3654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CB0C2-8DB2-51C2-49D7-754DCF4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DD518-2C17-51D7-7257-ECA6895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239E-FEC0-3EE8-4DB3-D1AB7F0A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63804-9225-816B-1CCA-6A0C6E43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1CED1-143C-1058-8358-6ECB3BF2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ADD8-08FD-FF4C-4B0F-EFB317D3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CE76-9EFE-525F-E960-F699AA6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C82C0-FD18-AADF-9AF1-06F39E4CE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DD02C-BEA7-AB86-2E23-5D01ADEC8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66ED-AD1D-3403-4683-C938D312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6615-0F07-BE47-5E9A-B45CA5C8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82265-D62F-6842-E8E8-44887B05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68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5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303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E447-A520-6EB1-8954-C13B99C5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76FC3-F239-7286-FDBB-4028F604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2472-EEFE-B377-F071-8D5BDCA0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631B-DBB5-9D06-149B-6A17084C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1DB1-9901-DB00-16D9-6228A873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AB5A-A288-B936-94EF-4DCA90B8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B9057-9E63-A919-D491-E1A9A4C61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9181-1C40-D955-ABA4-A9D85227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9028-1432-0570-F9B8-5894E423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F0F6-EEFF-3274-2F04-2B14E7C8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663B-5A2E-7B2A-A0CB-2108A01A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2569-A4B0-3202-6912-EA509B443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8E906-6A76-84B6-BC59-C4E27C7D3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61246-784E-6B3C-5836-377D4BC2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CBEB2-5B2A-3021-3119-1E178BBC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5585C-3C06-E72B-048A-91756A21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6227-3579-0CC4-34EE-855A77C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59B5C-1174-3BB6-ABAC-581985F7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B3A69-9E1D-61B4-EAC3-53C8DC07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9AE3F-715F-7731-9BBD-45490894A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39A6D-7B8F-1CCB-3522-D010018F4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BDD8B8-EB76-D97A-D327-47BD8BCF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1774B-EABF-3DD7-281C-C7B2DF58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EA732-DFD7-6BA3-615A-66E39072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2F02-6C64-6261-6C4B-43153C28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3D490-97AD-08FC-95AD-928F28A0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6BF7D-3160-3BB6-B075-4FB9DBA1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C3B04-B056-ECFE-E64A-DBFB3A71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486AD-D726-AB4F-B8A1-E10741FD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DD03B-261A-2097-2F9D-B8ED541B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659AE-76E5-F761-22CF-8853D650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E35C-4546-AB53-EE2C-69E73D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C1AEC-6A36-1F76-A27B-5CB2C2F3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AC7CD-3290-28C3-253B-874DE6BB7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B675B-AC7D-203C-7C38-FA606F7E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9C21E-EEA1-ECB7-2A19-8AC077B7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38E7A-1119-FEC5-EF02-E03CEA48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1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060A-B249-16C2-0852-BD35A385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3B7AA-FC82-D633-70E1-8E6477AAE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4702E-17D2-97AD-64A2-D23E3215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E4937-C80F-00CC-DD71-15F3A45B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4C735-BB42-659C-92F9-392BAAA9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71D13-667A-6440-A3D4-E61FEE0C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CDF49-B6C7-EEB3-256A-36BA046E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693F-7400-FAFF-64D8-172E76B90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0477-3633-9C52-566A-9A94C012A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E80E-A26B-47E4-ABB2-0F37801F02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142DF-7D8E-834C-4E45-646DD5CDB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250B-0C2A-E5DD-88D4-486E24943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41DF-890E-43B9-AE9D-A6EB3EAA8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65501-415C-DB40-984D-71C2D8234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" y="0"/>
            <a:ext cx="12190644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DED590-FF6A-6E48-979B-DDF126E7C0BE}"/>
              </a:ext>
            </a:extLst>
          </p:cNvPr>
          <p:cNvSpPr/>
          <p:nvPr/>
        </p:nvSpPr>
        <p:spPr>
          <a:xfrm>
            <a:off x="0" y="2269925"/>
            <a:ext cx="12192000" cy="195557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83B10-C32D-A042-B104-C95EDE8B34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84214"/>
            <a:ext cx="12191322" cy="19555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Arkansas 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Bookstore 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616 N Garland Ave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4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AF51EA-0203-7541-BD80-6D875EC50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479" y="0"/>
            <a:ext cx="6228522" cy="627358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1BB35B4-7A46-9E45-B257-2AD4D77D2B3F}"/>
              </a:ext>
            </a:extLst>
          </p:cNvPr>
          <p:cNvSpPr/>
          <p:nvPr/>
        </p:nvSpPr>
        <p:spPr>
          <a:xfrm>
            <a:off x="0" y="301517"/>
            <a:ext cx="9783097" cy="864259"/>
          </a:xfrm>
          <a:custGeom>
            <a:avLst/>
            <a:gdLst>
              <a:gd name="connsiteX0" fmla="*/ 0 w 5326912"/>
              <a:gd name="connsiteY0" fmla="*/ 0 h 1499191"/>
              <a:gd name="connsiteX1" fmla="*/ 5326912 w 5326912"/>
              <a:gd name="connsiteY1" fmla="*/ 0 h 1499191"/>
              <a:gd name="connsiteX2" fmla="*/ 5326912 w 5326912"/>
              <a:gd name="connsiteY2" fmla="*/ 1499191 h 1499191"/>
              <a:gd name="connsiteX3" fmla="*/ 0 w 5326912"/>
              <a:gd name="connsiteY3" fmla="*/ 1499191 h 1499191"/>
              <a:gd name="connsiteX4" fmla="*/ 0 w 5326912"/>
              <a:gd name="connsiteY4" fmla="*/ 0 h 1499191"/>
              <a:gd name="connsiteX0" fmla="*/ 0 w 5326912"/>
              <a:gd name="connsiteY0" fmla="*/ 0 h 1531088"/>
              <a:gd name="connsiteX1" fmla="*/ 5326912 w 5326912"/>
              <a:gd name="connsiteY1" fmla="*/ 0 h 1531088"/>
              <a:gd name="connsiteX2" fmla="*/ 4795284 w 5326912"/>
              <a:gd name="connsiteY2" fmla="*/ 1531088 h 1531088"/>
              <a:gd name="connsiteX3" fmla="*/ 0 w 5326912"/>
              <a:gd name="connsiteY3" fmla="*/ 1499191 h 1531088"/>
              <a:gd name="connsiteX4" fmla="*/ 0 w 5326912"/>
              <a:gd name="connsiteY4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912" h="1531088">
                <a:moveTo>
                  <a:pt x="0" y="0"/>
                </a:moveTo>
                <a:lnTo>
                  <a:pt x="5326912" y="0"/>
                </a:lnTo>
                <a:lnTo>
                  <a:pt x="4795284" y="1531088"/>
                </a:lnTo>
                <a:lnTo>
                  <a:pt x="0" y="14991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3289" y="1847885"/>
            <a:ext cx="7730290" cy="42804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COURSE MATERIALS:</a:t>
            </a:r>
            <a:r>
              <a:rPr lang="en-US" altLang="en-US" sz="1500" b="1" dirty="0">
                <a:solidFill>
                  <a:srgbClr val="56C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worked directly with your professors and departments to ensure the right course materials are available for all of your classes.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SELECTION: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Your course required course materials are available through University of Arkansas Bookstore in person or online at uark.bncollege.com.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MATCH:</a:t>
            </a:r>
            <a:r>
              <a:rPr lang="en-US" alt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Rent or buy! We price match Amazon, bn.com and local competitors. See our website for complete details.</a:t>
            </a:r>
            <a:endParaRPr lang="en-US" altLang="en-US" sz="1500" b="1" dirty="0">
              <a:solidFill>
                <a:srgbClr val="007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CONVENIENCE: 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Campus Store is right on campus. And </a:t>
            </a:r>
            <a:r>
              <a:rPr lang="en-US" altLang="en-US" sz="15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fast, FREE in-store </a:t>
            </a:r>
            <a:br>
              <a:rPr lang="en-US" altLang="en-US" sz="15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</a:t>
            </a: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available option with every online order as well as UPS shipping.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1500" b="1" dirty="0">
                <a:solidFill>
                  <a:srgbClr val="007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HASSLE-FREE RETURNS:</a:t>
            </a:r>
            <a:r>
              <a:rPr lang="en-US" altLang="en-US" sz="1500" b="1" dirty="0">
                <a:solidFill>
                  <a:srgbClr val="56C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Drop a class? Get a full refund if you need to return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your book within 30 days.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76BD"/>
              </a:solidFill>
              <a:latin typeface="Arial" panose="020B0604020202020204" pitchFamily="34" charset="0"/>
              <a:ea typeface="Proxima Nova Medium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76BD"/>
                </a:solidFill>
                <a:latin typeface="Arial" panose="020B0604020202020204" pitchFamily="34" charset="0"/>
                <a:ea typeface="Proxima Nova Medium" charset="0"/>
                <a:cs typeface="Arial" panose="020B0604020202020204" pitchFamily="34" charset="0"/>
              </a:rPr>
              <a:t>GET CASH BACK:</a:t>
            </a:r>
            <a:r>
              <a:rPr lang="en-US" sz="1500" dirty="0">
                <a:latin typeface="Arial" panose="020B0604020202020204" pitchFamily="34" charset="0"/>
                <a:ea typeface="Proxima Nova Medium" charset="0"/>
                <a:cs typeface="Arial" panose="020B0604020202020204" pitchFamily="34" charset="0"/>
              </a:rPr>
              <a:t> Your books may be eligible to sell back to us for cash.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D508ABA3-02FC-404D-A542-7DB4E56A7B9A}"/>
              </a:ext>
            </a:extLst>
          </p:cNvPr>
          <p:cNvSpPr txBox="1">
            <a:spLocks/>
          </p:cNvSpPr>
          <p:nvPr/>
        </p:nvSpPr>
        <p:spPr>
          <a:xfrm>
            <a:off x="-388620" y="1298227"/>
            <a:ext cx="11926957" cy="607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RENT OR BUY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course materials from UARK Bookstore and get...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373F1-D2E6-124D-B8E2-FD891DA361FD}"/>
              </a:ext>
            </a:extLst>
          </p:cNvPr>
          <p:cNvSpPr txBox="1">
            <a:spLocks/>
          </p:cNvSpPr>
          <p:nvPr/>
        </p:nvSpPr>
        <p:spPr>
          <a:xfrm>
            <a:off x="457200" y="436146"/>
            <a:ext cx="10414000" cy="7661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COURSE MATERIALS IS 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373151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BAE856AF-67B0-078B-D5B4-04743F12D38D}"/>
              </a:ext>
            </a:extLst>
          </p:cNvPr>
          <p:cNvSpPr/>
          <p:nvPr/>
        </p:nvSpPr>
        <p:spPr>
          <a:xfrm>
            <a:off x="0" y="298971"/>
            <a:ext cx="8352890" cy="1319589"/>
          </a:xfrm>
          <a:custGeom>
            <a:avLst/>
            <a:gdLst>
              <a:gd name="connsiteX0" fmla="*/ 0 w 5326912"/>
              <a:gd name="connsiteY0" fmla="*/ 0 h 1499191"/>
              <a:gd name="connsiteX1" fmla="*/ 5326912 w 5326912"/>
              <a:gd name="connsiteY1" fmla="*/ 0 h 1499191"/>
              <a:gd name="connsiteX2" fmla="*/ 5326912 w 5326912"/>
              <a:gd name="connsiteY2" fmla="*/ 1499191 h 1499191"/>
              <a:gd name="connsiteX3" fmla="*/ 0 w 5326912"/>
              <a:gd name="connsiteY3" fmla="*/ 1499191 h 1499191"/>
              <a:gd name="connsiteX4" fmla="*/ 0 w 5326912"/>
              <a:gd name="connsiteY4" fmla="*/ 0 h 1499191"/>
              <a:gd name="connsiteX0" fmla="*/ 0 w 5326912"/>
              <a:gd name="connsiteY0" fmla="*/ 0 h 1531088"/>
              <a:gd name="connsiteX1" fmla="*/ 5326912 w 5326912"/>
              <a:gd name="connsiteY1" fmla="*/ 0 h 1531088"/>
              <a:gd name="connsiteX2" fmla="*/ 4795284 w 5326912"/>
              <a:gd name="connsiteY2" fmla="*/ 1531088 h 1531088"/>
              <a:gd name="connsiteX3" fmla="*/ 0 w 5326912"/>
              <a:gd name="connsiteY3" fmla="*/ 1499191 h 1531088"/>
              <a:gd name="connsiteX4" fmla="*/ 0 w 5326912"/>
              <a:gd name="connsiteY4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912" h="1531088">
                <a:moveTo>
                  <a:pt x="0" y="0"/>
                </a:moveTo>
                <a:lnTo>
                  <a:pt x="5326912" y="0"/>
                </a:lnTo>
                <a:lnTo>
                  <a:pt x="4795284" y="1531088"/>
                </a:lnTo>
                <a:lnTo>
                  <a:pt x="0" y="14991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0901" r="19945"/>
          <a:stretch/>
        </p:blipFill>
        <p:spPr>
          <a:xfrm>
            <a:off x="7134401" y="1"/>
            <a:ext cx="50576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3827" y="215935"/>
            <a:ext cx="7127462" cy="103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bg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BE PREPARED AND SAVE MONEY University of Arkansas </a:t>
            </a:r>
          </a:p>
          <a:p>
            <a:pPr algn="ctr"/>
            <a:r>
              <a:rPr lang="en" sz="2800" b="1" dirty="0">
                <a:solidFill>
                  <a:schemeClr val="bg1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Inclusive Access/First Day Program</a:t>
            </a:r>
            <a:endParaRPr sz="2800" b="1" dirty="0">
              <a:solidFill>
                <a:srgbClr val="FF330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Extrabold"/>
              </a:rPr>
              <a:t>FIRST DAY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roxima Nova Extrabold"/>
              </a:rPr>
              <a:t>®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399767" y="1893000"/>
            <a:ext cx="6535200" cy="157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7" name="Google Shape;57;p13"/>
          <p:cNvSpPr/>
          <p:nvPr/>
        </p:nvSpPr>
        <p:spPr>
          <a:xfrm>
            <a:off x="253401" y="4944717"/>
            <a:ext cx="6197200" cy="1029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/>
          <p:nvPr/>
        </p:nvSpPr>
        <p:spPr>
          <a:xfrm>
            <a:off x="407967" y="1893000"/>
            <a:ext cx="6124400" cy="1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680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dirty="0">
                <a:solidFill>
                  <a:srgbClr val="2077B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GET AN EDGE ON ACADEMIC SUCCESS</a:t>
            </a:r>
            <a:endParaRPr sz="2133" dirty="0">
              <a:solidFill>
                <a:srgbClr val="2077B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>
              <a:lnSpc>
                <a:spcPct val="115000"/>
              </a:lnSpc>
              <a:spcBef>
                <a:spcPts val="267"/>
              </a:spcBef>
              <a:spcAft>
                <a:spcPts val="667"/>
              </a:spcAft>
            </a:pP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All electronic learning materials are provided to you and the student </a:t>
            </a:r>
            <a:r>
              <a:rPr lang="en" sz="1600" dirty="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before the first day of class</a:t>
            </a: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 This helps ensure you have everything you need to get your semester off on the right foot.</a:t>
            </a:r>
            <a:endParaRPr sz="16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99767" y="3465800"/>
            <a:ext cx="6197200" cy="15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399767" y="3465800"/>
            <a:ext cx="6180800" cy="1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680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dirty="0">
                <a:solidFill>
                  <a:srgbClr val="2077B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SAVE MONEY</a:t>
            </a:r>
            <a:endParaRPr sz="800" dirty="0">
              <a:solidFill>
                <a:srgbClr val="2077B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>
              <a:lnSpc>
                <a:spcPct val="115000"/>
              </a:lnSpc>
              <a:spcBef>
                <a:spcPts val="267"/>
              </a:spcBef>
            </a:pP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pay a standard materials charge with their tuition which</a:t>
            </a:r>
            <a:endParaRPr sz="16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</a:pP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1600" dirty="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32% less on average</a:t>
            </a: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than getting the books outside</a:t>
            </a:r>
            <a:endParaRPr sz="16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15000"/>
              </a:lnSpc>
            </a:pPr>
            <a:r>
              <a:rPr lang="en" sz="16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program.</a:t>
            </a:r>
            <a:endParaRPr sz="2133" dirty="0">
              <a:solidFill>
                <a:srgbClr val="2077B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99767" y="5110180"/>
            <a:ext cx="6535200" cy="10991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62" name="Google Shape;62;p13"/>
          <p:cNvSpPr/>
          <p:nvPr/>
        </p:nvSpPr>
        <p:spPr>
          <a:xfrm>
            <a:off x="408401" y="5117440"/>
            <a:ext cx="5887200" cy="1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680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dirty="0">
                <a:solidFill>
                  <a:srgbClr val="2077B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REDUCE STRESS</a:t>
            </a:r>
            <a:endParaRPr sz="800" dirty="0">
              <a:solidFill>
                <a:srgbClr val="2077B6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>
              <a:lnSpc>
                <a:spcPct val="115000"/>
              </a:lnSpc>
              <a:spcBef>
                <a:spcPts val="267"/>
              </a:spcBef>
            </a:pPr>
            <a:r>
              <a:rPr lang="en" sz="1600" dirty="0">
                <a:solidFill>
                  <a:srgbClr val="434343"/>
                </a:solidFill>
                <a:latin typeface="Proxima Nova"/>
                <a:sym typeface="Proxima Nova"/>
              </a:rPr>
              <a:t>We know you have a lot on your mind as you get started with classes, this program gives you </a:t>
            </a:r>
            <a:r>
              <a:rPr lang="en" sz="1600" dirty="0">
                <a:solidFill>
                  <a:srgbClr val="434343"/>
                </a:solidFill>
                <a:latin typeface="Proxima Nova Semibold"/>
                <a:sym typeface="Proxima Nova Semibold"/>
              </a:rPr>
              <a:t>one less thing to worry about</a:t>
            </a:r>
            <a:r>
              <a:rPr lang="en" sz="1600" dirty="0">
                <a:solidFill>
                  <a:srgbClr val="434343"/>
                </a:solidFill>
                <a:latin typeface="Proxima Nova Semibold"/>
                <a:sym typeface="Proxima Nova"/>
              </a:rPr>
              <a:t>! </a:t>
            </a:r>
            <a:endParaRPr sz="1600" dirty="0">
              <a:solidFill>
                <a:srgbClr val="434343"/>
              </a:solidFill>
              <a:latin typeface="Proxima Nova Semibold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4424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55510" y="-757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F3F12-A13B-4AAE-BF0E-358EB50478B1}"/>
              </a:ext>
            </a:extLst>
          </p:cNvPr>
          <p:cNvSpPr txBox="1">
            <a:spLocks/>
          </p:cNvSpPr>
          <p:nvPr/>
        </p:nvSpPr>
        <p:spPr>
          <a:xfrm>
            <a:off x="-83995" y="868974"/>
            <a:ext cx="12356021" cy="940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262626"/>
                </a:solidFill>
                <a:latin typeface="Proxima Nova"/>
                <a:ea typeface="DIN Condensed" panose="020B0606040000020204" pitchFamily="34" charset="0"/>
                <a:cs typeface="Arial"/>
              </a:rPr>
              <a:t>Digital Materials Delivered By the First Day</a:t>
            </a: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91BB04D-9DCD-0800-092A-41224091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90" y="1907019"/>
            <a:ext cx="5739534" cy="31680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6287D2-2FDA-BAB4-A455-C6C903FE5C0E}"/>
              </a:ext>
            </a:extLst>
          </p:cNvPr>
          <p:cNvGrpSpPr/>
          <p:nvPr/>
        </p:nvGrpSpPr>
        <p:grpSpPr>
          <a:xfrm>
            <a:off x="702182" y="2120707"/>
            <a:ext cx="3787327" cy="5285674"/>
            <a:chOff x="702182" y="2120707"/>
            <a:chExt cx="3787327" cy="52856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B53B09-2B66-2EFF-59F4-0C70050FB2FD}"/>
                </a:ext>
              </a:extLst>
            </p:cNvPr>
            <p:cNvSpPr txBox="1"/>
            <p:nvPr/>
          </p:nvSpPr>
          <p:spPr>
            <a:xfrm>
              <a:off x="1616582" y="2266512"/>
              <a:ext cx="2872927" cy="51398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 dirty="0">
                  <a:latin typeface="Arial"/>
                  <a:cs typeface="Arial"/>
                </a:rPr>
                <a:t>E-books</a:t>
              </a:r>
            </a:p>
            <a:p>
              <a:endParaRPr lang="en-US" sz="4000" dirty="0">
                <a:ea typeface="+mn-lt"/>
                <a:cs typeface="+mn-lt"/>
              </a:endParaRPr>
            </a:p>
            <a:p>
              <a:r>
                <a:rPr lang="en-US" sz="3200" dirty="0">
                  <a:latin typeface="Arial"/>
                  <a:cs typeface="Arial"/>
                </a:rPr>
                <a:t>Publisher </a:t>
              </a:r>
            </a:p>
            <a:p>
              <a:r>
                <a:rPr lang="en-US" sz="3200" dirty="0">
                  <a:latin typeface="Arial"/>
                  <a:cs typeface="Arial"/>
                </a:rPr>
                <a:t>Courseware</a:t>
              </a:r>
            </a:p>
            <a:p>
              <a:endParaRPr lang="en-US" sz="2800" dirty="0">
                <a:latin typeface="Calibri" panose="020F0502020204030204"/>
                <a:cs typeface="Calibri" panose="020F0502020204030204"/>
              </a:endParaRPr>
            </a:p>
            <a:p>
              <a:r>
                <a:rPr lang="en-US" sz="3200" dirty="0">
                  <a:latin typeface="Arial"/>
                  <a:cs typeface="Arial"/>
                </a:rPr>
                <a:t>BNC OER+ </a:t>
              </a:r>
            </a:p>
            <a:p>
              <a:r>
                <a:rPr lang="en-US" sz="3200" dirty="0">
                  <a:latin typeface="Arial"/>
                  <a:cs typeface="Arial"/>
                </a:rPr>
                <a:t>Courseware</a:t>
              </a:r>
              <a:endParaRPr lang="en-US" sz="3200" dirty="0">
                <a:latin typeface="Calibri" panose="020F0502020204030204"/>
                <a:cs typeface="Calibri" panose="020F0502020204030204"/>
              </a:endParaRPr>
            </a:p>
            <a:p>
              <a:endParaRPr lang="en-US" sz="3200" dirty="0">
                <a:latin typeface="Calibri" panose="020F0502020204030204"/>
                <a:cs typeface="Calibri" panose="020F0502020204030204"/>
              </a:endParaRPr>
            </a:p>
            <a:p>
              <a:pPr marL="457200" indent="-457200">
                <a:buFont typeface="Wingdings"/>
                <a:buChar char="§"/>
              </a:pPr>
              <a:endParaRPr lang="en-US" sz="3200" dirty="0">
                <a:latin typeface="Arial"/>
                <a:cs typeface="Arial"/>
              </a:endParaRPr>
            </a:p>
            <a:p>
              <a:pPr>
                <a:buFont typeface="Wingdings"/>
              </a:pPr>
              <a:endParaRPr lang="en-US" sz="3200" dirty="0">
                <a:latin typeface="Calibri" panose="020F0502020204030204"/>
                <a:cs typeface="Calibri" panose="020F0502020204030204"/>
              </a:endParaRPr>
            </a:p>
          </p:txBody>
        </p:sp>
        <p:pic>
          <p:nvPicPr>
            <p:cNvPr id="12" name="Graphic 11" descr="Internet Banking with solid fill">
              <a:extLst>
                <a:ext uri="{FF2B5EF4-FFF2-40B4-BE49-F238E27FC236}">
                  <a16:creationId xmlns:a16="http://schemas.microsoft.com/office/drawing/2014/main" id="{C1A375FF-5A85-3D67-E6A9-722946881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182" y="3429000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Remote learning science with solid fill">
              <a:extLst>
                <a:ext uri="{FF2B5EF4-FFF2-40B4-BE49-F238E27FC236}">
                  <a16:creationId xmlns:a16="http://schemas.microsoft.com/office/drawing/2014/main" id="{025838ED-830C-B05A-A887-04672950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2005" y="4836446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Remote learning language with solid fill">
              <a:extLst>
                <a:ext uri="{FF2B5EF4-FFF2-40B4-BE49-F238E27FC236}">
                  <a16:creationId xmlns:a16="http://schemas.microsoft.com/office/drawing/2014/main" id="{371F431A-9916-3E10-AF65-1056FC4C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2182" y="2120707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Picture 7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36E10E2F-D976-C632-FC3E-3CA6EEBC32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744" y="1683179"/>
            <a:ext cx="6156735" cy="49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D0713CF-69D7-C041-B81A-204873B820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211" y="5828225"/>
            <a:ext cx="2107917" cy="47330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C06BD-23B0-014C-8199-C8F29F6CFB38}"/>
              </a:ext>
            </a:extLst>
          </p:cNvPr>
          <p:cNvSpPr txBox="1"/>
          <p:nvPr/>
        </p:nvSpPr>
        <p:spPr>
          <a:xfrm>
            <a:off x="90242" y="259795"/>
            <a:ext cx="1217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DIN Condensed Light" panose="020B0506040000020204" pitchFamily="34" charset="77"/>
                <a:cs typeface="Arial" panose="020B0604020202020204" pitchFamily="34" charset="0"/>
              </a:rPr>
              <a:t>First Day Savings Fall 22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1EAA4AD-F850-54A2-7B47-89D33CEF1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323975"/>
            <a:ext cx="87534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2C795D-9400-42ED-8EB1-9D4E2C6B3265}"/>
              </a:ext>
            </a:extLst>
          </p:cNvPr>
          <p:cNvGrpSpPr/>
          <p:nvPr/>
        </p:nvGrpSpPr>
        <p:grpSpPr>
          <a:xfrm>
            <a:off x="2691094" y="2017355"/>
            <a:ext cx="6502128" cy="3900256"/>
            <a:chOff x="2681523" y="2125354"/>
            <a:chExt cx="6502128" cy="3900256"/>
          </a:xfrm>
        </p:grpSpPr>
        <p:pic>
          <p:nvPicPr>
            <p:cNvPr id="6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E291843-6C10-46A5-BE66-C9A28AF2D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392"/>
            <a:stretch/>
          </p:blipFill>
          <p:spPr>
            <a:xfrm>
              <a:off x="3509934" y="2415478"/>
              <a:ext cx="4852052" cy="3126588"/>
            </a:xfrm>
            <a:prstGeom prst="rect">
              <a:avLst/>
            </a:prstGeom>
          </p:spPr>
        </p:pic>
        <p:pic>
          <p:nvPicPr>
            <p:cNvPr id="47" name="Picture 46" descr="A picture containing text, monitor, electronics, television&#10;&#10;Description automatically generated">
              <a:extLst>
                <a:ext uri="{FF2B5EF4-FFF2-40B4-BE49-F238E27FC236}">
                  <a16:creationId xmlns:a16="http://schemas.microsoft.com/office/drawing/2014/main" id="{9C0777A4-B834-4444-BDB8-2F46564EC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1523" y="2125354"/>
              <a:ext cx="6502128" cy="39002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38384D-A359-0B41-9C15-90AE7FF1D62F}"/>
              </a:ext>
            </a:extLst>
          </p:cNvPr>
          <p:cNvSpPr txBox="1"/>
          <p:nvPr/>
        </p:nvSpPr>
        <p:spPr>
          <a:xfrm>
            <a:off x="176812" y="4750771"/>
            <a:ext cx="27099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Industry’s First </a:t>
            </a:r>
          </a:p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One-Click Re-Adopt Functionality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21915-FE9A-4C4A-9A11-2C3E1227085F}"/>
              </a:ext>
            </a:extLst>
          </p:cNvPr>
          <p:cNvSpPr txBox="1"/>
          <p:nvPr/>
        </p:nvSpPr>
        <p:spPr>
          <a:xfrm>
            <a:off x="283242" y="1995752"/>
            <a:ext cx="2603499" cy="12356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“Guide Me” with Integrated History, Search, and Recommendations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7852B-EF0C-7540-BC56-FC32E4452EA4}"/>
              </a:ext>
            </a:extLst>
          </p:cNvPr>
          <p:cNvSpPr txBox="1"/>
          <p:nvPr/>
        </p:nvSpPr>
        <p:spPr>
          <a:xfrm>
            <a:off x="283242" y="3517145"/>
            <a:ext cx="26034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 Solutions</a:t>
            </a:r>
          </a:p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OER Options Featured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1093D7-C1C4-4EE3-97FB-972A4A0C8B92}"/>
              </a:ext>
            </a:extLst>
          </p:cNvPr>
          <p:cNvGrpSpPr/>
          <p:nvPr/>
        </p:nvGrpSpPr>
        <p:grpSpPr>
          <a:xfrm>
            <a:off x="350551" y="3309252"/>
            <a:ext cx="11415966" cy="1358166"/>
            <a:chOff x="350551" y="3454216"/>
            <a:chExt cx="11415966" cy="135816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AA3525-2E41-204F-96B2-EDEFA4FF2EDA}"/>
                </a:ext>
              </a:extLst>
            </p:cNvPr>
            <p:cNvCxnSpPr>
              <a:cxnSpLocks/>
            </p:cNvCxnSpPr>
            <p:nvPr/>
          </p:nvCxnSpPr>
          <p:spPr>
            <a:xfrm>
              <a:off x="350551" y="3454216"/>
              <a:ext cx="2468880" cy="0"/>
            </a:xfrm>
            <a:prstGeom prst="line">
              <a:avLst/>
            </a:prstGeom>
            <a:ln w="31750">
              <a:solidFill>
                <a:srgbClr val="C8102E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A196C6-314F-8A49-8F02-64A78B0DD64C}"/>
                </a:ext>
              </a:extLst>
            </p:cNvPr>
            <p:cNvCxnSpPr>
              <a:cxnSpLocks/>
            </p:cNvCxnSpPr>
            <p:nvPr/>
          </p:nvCxnSpPr>
          <p:spPr>
            <a:xfrm>
              <a:off x="350551" y="4793332"/>
              <a:ext cx="2468880" cy="0"/>
            </a:xfrm>
            <a:prstGeom prst="line">
              <a:avLst/>
            </a:prstGeom>
            <a:ln w="31750">
              <a:solidFill>
                <a:srgbClr val="C8102E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68F5DE-6016-9148-B712-A0BEA874132F}"/>
                </a:ext>
              </a:extLst>
            </p:cNvPr>
            <p:cNvCxnSpPr>
              <a:cxnSpLocks/>
            </p:cNvCxnSpPr>
            <p:nvPr/>
          </p:nvCxnSpPr>
          <p:spPr>
            <a:xfrm>
              <a:off x="9297637" y="3454216"/>
              <a:ext cx="2468880" cy="0"/>
            </a:xfrm>
            <a:prstGeom prst="line">
              <a:avLst/>
            </a:prstGeom>
            <a:ln w="31750">
              <a:solidFill>
                <a:srgbClr val="C8102E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1F25A5-5011-C448-B71E-D72ACCCB64C6}"/>
                </a:ext>
              </a:extLst>
            </p:cNvPr>
            <p:cNvCxnSpPr>
              <a:cxnSpLocks/>
            </p:cNvCxnSpPr>
            <p:nvPr/>
          </p:nvCxnSpPr>
          <p:spPr>
            <a:xfrm>
              <a:off x="9297637" y="4812382"/>
              <a:ext cx="2468880" cy="0"/>
            </a:xfrm>
            <a:prstGeom prst="line">
              <a:avLst/>
            </a:prstGeom>
            <a:ln w="31750">
              <a:solidFill>
                <a:srgbClr val="C8102E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C92886D-C35F-054C-AF58-6E2CC85F3A56}"/>
              </a:ext>
            </a:extLst>
          </p:cNvPr>
          <p:cNvSpPr txBox="1"/>
          <p:nvPr/>
        </p:nvSpPr>
        <p:spPr>
          <a:xfrm>
            <a:off x="0" y="9120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51515"/>
                </a:solidFill>
                <a:latin typeface="Arial" panose="020B0604020202020204" pitchFamily="34" charset="0"/>
                <a:ea typeface="DIN Condensed" panose="020B0606040000020204" pitchFamily="34" charset="0"/>
                <a:cs typeface="Arial" panose="020B0604020202020204" pitchFamily="34" charset="0"/>
              </a:rPr>
              <a:t>We Provide a Streamlined Faculty Experience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44C21-93ED-4E66-B45F-701455721E00}"/>
              </a:ext>
            </a:extLst>
          </p:cNvPr>
          <p:cNvSpPr txBox="1"/>
          <p:nvPr/>
        </p:nvSpPr>
        <p:spPr>
          <a:xfrm>
            <a:off x="8923584" y="2068469"/>
            <a:ext cx="32169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Insights with </a:t>
            </a:r>
          </a:p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High-Impact Reporting Dashboards By Class, Department &amp; School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79A169-AC9B-4627-BBCD-1F35C67BCCA3}"/>
              </a:ext>
            </a:extLst>
          </p:cNvPr>
          <p:cNvSpPr txBox="1"/>
          <p:nvPr/>
        </p:nvSpPr>
        <p:spPr>
          <a:xfrm>
            <a:off x="9056588" y="3582259"/>
            <a:ext cx="2950978" cy="8834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lnSpcReduction="10000"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On-Demand &amp; Trigger-Based Communication Tools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48F39-FD64-40A4-AEB5-1469F6BA1DBA}"/>
              </a:ext>
            </a:extLst>
          </p:cNvPr>
          <p:cNvSpPr txBox="1"/>
          <p:nvPr/>
        </p:nvSpPr>
        <p:spPr>
          <a:xfrm>
            <a:off x="9193222" y="4831073"/>
            <a:ext cx="27099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Faculty Support </a:t>
            </a:r>
          </a:p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Days/Week </a:t>
            </a:r>
          </a:p>
          <a:p>
            <a:pPr algn="ctr" defTabSz="457200"/>
            <a:r>
              <a:rPr lang="en-US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Chat/Phone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6793098-776D-48F6-9C25-F23A7A3BA706}"/>
              </a:ext>
            </a:extLst>
          </p:cNvPr>
          <p:cNvSpPr txBox="1">
            <a:spLocks/>
          </p:cNvSpPr>
          <p:nvPr/>
        </p:nvSpPr>
        <p:spPr>
          <a:xfrm>
            <a:off x="9368857" y="6350575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71A5B-DFEB-B318-6EE8-FE50BBA00B54}"/>
              </a:ext>
            </a:extLst>
          </p:cNvPr>
          <p:cNvSpPr/>
          <p:nvPr/>
        </p:nvSpPr>
        <p:spPr>
          <a:xfrm>
            <a:off x="4165600" y="2313829"/>
            <a:ext cx="3771899" cy="131668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FFC6DB5-497B-AEC0-B0C3-7BA6D285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417" y="2319080"/>
            <a:ext cx="319849" cy="1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405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Proxima Nova</vt:lpstr>
      <vt:lpstr>Proxima Nova Extrabold</vt:lpstr>
      <vt:lpstr>Proxima Nova Semibold</vt:lpstr>
      <vt:lpstr>Wingdings</vt:lpstr>
      <vt:lpstr>Office Theme</vt:lpstr>
      <vt:lpstr>University of Arkansas  Bookstore  616 N Garland Ave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Arkansas  Bookstore  616 N Garland Ave</dc:title>
  <dc:creator>Muhammad Leghari</dc:creator>
  <cp:lastModifiedBy>Muhammad Leghari</cp:lastModifiedBy>
  <cp:revision>6</cp:revision>
  <dcterms:created xsi:type="dcterms:W3CDTF">2023-02-27T15:53:49Z</dcterms:created>
  <dcterms:modified xsi:type="dcterms:W3CDTF">2023-04-05T15:56:02Z</dcterms:modified>
</cp:coreProperties>
</file>